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84" r:id="rId17"/>
    <p:sldId id="277" r:id="rId18"/>
    <p:sldId id="278" r:id="rId19"/>
    <p:sldId id="272" r:id="rId20"/>
    <p:sldId id="281" r:id="rId21"/>
    <p:sldId id="282" r:id="rId22"/>
    <p:sldId id="283" r:id="rId23"/>
    <p:sldId id="288" r:id="rId24"/>
    <p:sldId id="273" r:id="rId25"/>
    <p:sldId id="285" r:id="rId26"/>
    <p:sldId id="286" r:id="rId27"/>
    <p:sldId id="287" r:id="rId28"/>
    <p:sldId id="289" r:id="rId29"/>
    <p:sldId id="290" r:id="rId30"/>
    <p:sldId id="274" r:id="rId31"/>
    <p:sldId id="297" r:id="rId32"/>
    <p:sldId id="291" r:id="rId33"/>
    <p:sldId id="292" r:id="rId34"/>
    <p:sldId id="298" r:id="rId35"/>
    <p:sldId id="294" r:id="rId36"/>
    <p:sldId id="275" r:id="rId37"/>
    <p:sldId id="299" r:id="rId38"/>
    <p:sldId id="301" r:id="rId39"/>
    <p:sldId id="303" r:id="rId40"/>
    <p:sldId id="295" r:id="rId41"/>
    <p:sldId id="296" r:id="rId42"/>
    <p:sldId id="304" r:id="rId43"/>
    <p:sldId id="305" r:id="rId44"/>
    <p:sldId id="306" r:id="rId45"/>
    <p:sldId id="307" r:id="rId4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F9FE"/>
    <a:srgbClr val="D4C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00" autoAdjust="0"/>
    <p:restoredTop sz="94660"/>
  </p:normalViewPr>
  <p:slideViewPr>
    <p:cSldViewPr>
      <p:cViewPr>
        <p:scale>
          <a:sx n="88" d="100"/>
          <a:sy n="88" d="100"/>
        </p:scale>
        <p:origin x="-264" y="6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8144B-3D59-4A46-A56C-77797238722B}" type="datetimeFigureOut">
              <a:rPr lang="ru-RU"/>
              <a:pPr>
                <a:defRPr/>
              </a:pPr>
              <a:t>02.10.2019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45823-ED39-4F83-BE58-6DC9C7F96B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16D44-0624-4F7E-B186-B99538730F57}" type="datetimeFigureOut">
              <a:rPr lang="ru-RU"/>
              <a:pPr>
                <a:defRPr/>
              </a:pPr>
              <a:t>02.10.2019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D54F1-14DE-4678-B441-4DF73E6FA1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EAF1B-7949-4714-8CD6-2DF7AFCC2177}" type="datetimeFigureOut">
              <a:rPr lang="ru-RU"/>
              <a:pPr>
                <a:defRPr/>
              </a:pPr>
              <a:t>02.10.2019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59C78-BA84-4706-831F-899F2973AB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27AE5-F162-4CF8-B52D-53520919885F}" type="datetimeFigureOut">
              <a:rPr lang="ru-RU"/>
              <a:pPr>
                <a:defRPr/>
              </a:pPr>
              <a:t>02.10.2019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8E17E-371C-4E98-BE83-4FD1DF138C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04F48-21CE-4CC7-ABF8-279F2A6AA919}" type="datetimeFigureOut">
              <a:rPr lang="ru-RU"/>
              <a:pPr>
                <a:defRPr/>
              </a:pPr>
              <a:t>02.10.2019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74581-44AE-4EF1-AE7D-BBDEBDCA8D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9E1AE-1137-4A59-A7B6-A213375388E7}" type="datetimeFigureOut">
              <a:rPr lang="ru-RU"/>
              <a:pPr>
                <a:defRPr/>
              </a:pPr>
              <a:t>02.10.2019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59D05-4E21-488E-9282-A781F8F692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6AAD36-6A46-4BA7-B97F-495FB6F9B7C7}" type="datetimeFigureOut">
              <a:rPr lang="ru-RU"/>
              <a:pPr>
                <a:defRPr/>
              </a:pPr>
              <a:t>02.10.2019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E2610-2DEB-4B01-8063-9703DB0A41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DB8B9-D138-4D3F-AAEF-92D1D55D4F0E}" type="datetimeFigureOut">
              <a:rPr lang="ru-RU"/>
              <a:pPr>
                <a:defRPr/>
              </a:pPr>
              <a:t>02.10.2019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7E242-5603-4635-A660-7C9B442C2B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2829C-EC16-46CE-92AC-2F516E775B98}" type="datetimeFigureOut">
              <a:rPr lang="ru-RU"/>
              <a:pPr>
                <a:defRPr/>
              </a:pPr>
              <a:t>02.10.2019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DC42E-C8B0-47D9-849C-F355697646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057C1-ADF5-490F-BAE1-F4E67E4CE01E}" type="datetimeFigureOut">
              <a:rPr lang="ru-RU"/>
              <a:pPr>
                <a:defRPr/>
              </a:pPr>
              <a:t>02.10.2019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17D6E-BAB2-41D2-AC3A-328B5F1A9D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0C21D-D010-424D-B599-46AFE1B89815}" type="datetimeFigureOut">
              <a:rPr lang="ru-RU"/>
              <a:pPr>
                <a:defRPr/>
              </a:pPr>
              <a:t>02.10.2019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82D6D-B3C5-4AEB-B9C3-586D3B34B3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4000">
              <a:schemeClr val="accent3">
                <a:lumMod val="40000"/>
                <a:lumOff val="60000"/>
              </a:schemeClr>
            </a:gs>
            <a:gs pos="66000">
              <a:schemeClr val="accent4">
                <a:lumMod val="40000"/>
                <a:lumOff val="60000"/>
              </a:schemeClr>
            </a:gs>
            <a:gs pos="100000">
              <a:schemeClr val="accent3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D2A08D0-945B-48CA-B426-655386455481}" type="datetimeFigureOut">
              <a:rPr lang="ru-RU"/>
              <a:pPr>
                <a:defRPr/>
              </a:pPr>
              <a:t>02.10.2019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DB03B6E-E5D0-4E9B-8729-3665F31AF1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650" y="260350"/>
            <a:ext cx="7704138" cy="9028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1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</a:t>
            </a:r>
            <a:endParaRPr lang="ru-RU" sz="1200" b="1" dirty="0">
              <a:solidFill>
                <a:srgbClr val="00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ru-RU" sz="1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«Детский сад № </a:t>
            </a:r>
            <a:r>
              <a:rPr lang="ru-RU" sz="1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18 </a:t>
            </a:r>
            <a:r>
              <a:rPr lang="ru-RU" sz="12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с.Кульбаево-Мараса</a:t>
            </a:r>
            <a:r>
              <a:rPr lang="ru-RU" sz="1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1200" b="1" dirty="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spcAft>
                <a:spcPts val="1000"/>
              </a:spcAft>
            </a:pPr>
            <a:r>
              <a:rPr lang="ru-RU" sz="12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Нурлатского</a:t>
            </a:r>
            <a:r>
              <a:rPr lang="ru-RU" sz="1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 </a:t>
            </a:r>
            <a:r>
              <a:rPr lang="ru-RU" sz="1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Татарстан</a:t>
            </a:r>
            <a:endParaRPr lang="ru-RU" sz="1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98500" y="1844675"/>
            <a:ext cx="76327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Основная образовательная программа </a:t>
            </a:r>
          </a:p>
          <a:p>
            <a:pPr algn="ctr">
              <a:spcAft>
                <a:spcPts val="1000"/>
              </a:spcAft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дошкольного образования</a:t>
            </a:r>
            <a:endParaRPr lang="ru-RU" dirty="0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   группах общеразвивающей направленности</a:t>
            </a:r>
            <a:endParaRPr lang="ru-RU" sz="1400" dirty="0">
              <a:solidFill>
                <a:srgbClr val="FF0000"/>
              </a:solidFill>
              <a:latin typeface="Calibri" pitchFamily="34" charset="0"/>
            </a:endParaRPr>
          </a:p>
          <a:p>
            <a:pPr algn="ctr">
              <a:spcAft>
                <a:spcPts val="1000"/>
              </a:spcAft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униципального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бюджетного дошкольного образовательного учреждения </a:t>
            </a:r>
            <a:endParaRPr lang="ru-RU" sz="1200" b="1" dirty="0">
              <a:solidFill>
                <a:srgbClr val="002060"/>
              </a:solidFill>
              <a:latin typeface="Calibri" pitchFamily="34" charset="0"/>
            </a:endParaRPr>
          </a:p>
          <a:p>
            <a:pPr algn="ctr">
              <a:spcAft>
                <a:spcPts val="1000"/>
              </a:spcAft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«Детский сад № 18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с.Кульбаево-Мараса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>
              <a:spcAft>
                <a:spcPts val="1000"/>
              </a:spcAft>
            </a:pP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Нурлатского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 Республики Татарстан</a:t>
            </a:r>
          </a:p>
          <a:p>
            <a:pPr algn="ctr">
              <a:spcAft>
                <a:spcPts val="1000"/>
              </a:spcAft>
            </a:pPr>
            <a:endParaRPr lang="ru-RU" sz="1200" b="1" dirty="0">
              <a:solidFill>
                <a:srgbClr val="00206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7450" y="549275"/>
            <a:ext cx="6913563" cy="56007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Основная образовательная программа </a:t>
            </a:r>
          </a:p>
          <a:p>
            <a:pPr algn="ctr">
              <a:spcAft>
                <a:spcPts val="1000"/>
              </a:spcAft>
            </a:pPr>
            <a:r>
              <a:rPr lang="ru-RU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дошкольного образования – </a:t>
            </a:r>
          </a:p>
          <a:p>
            <a:pPr>
              <a:spcAft>
                <a:spcPts val="1000"/>
              </a:spcAft>
            </a:pPr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программа, разрабатываемая, утверждаемая и реализуемая в дошкольном образовательном учреждении: </a:t>
            </a:r>
          </a:p>
          <a:p>
            <a:pPr>
              <a:spcAft>
                <a:spcPts val="1000"/>
              </a:spcAft>
            </a:pPr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соответствии </a:t>
            </a:r>
            <a:r>
              <a:rPr lang="ru-RU" sz="2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федеральным государственным образовательным стандартом дошкольного образования;</a:t>
            </a:r>
          </a:p>
          <a:p>
            <a:pPr>
              <a:spcAft>
                <a:spcPts val="1000"/>
              </a:spcAft>
            </a:pPr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учетом </a:t>
            </a:r>
            <a:r>
              <a:rPr lang="ru-RU" sz="2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соответствующей примерной основной образовательной программы дошкольного образования</a:t>
            </a:r>
            <a:endParaRPr lang="ru-RU" sz="2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1000"/>
              </a:spcAft>
            </a:pPr>
            <a:endParaRPr lang="ru-RU" sz="20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1000"/>
              </a:spcAft>
            </a:pPr>
            <a:endParaRPr lang="ru-RU" sz="1600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2988" y="765175"/>
            <a:ext cx="7489825" cy="4775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3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Основная образовательная программа – </a:t>
            </a:r>
          </a:p>
          <a:p>
            <a:pPr algn="ctr">
              <a:spcAft>
                <a:spcPts val="1000"/>
              </a:spcAft>
            </a:pPr>
            <a:r>
              <a:rPr lang="ru-RU" sz="3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нормативно-управленческий документ дошкольного учреждения, характеризующий специфику содержания образования, особенности организации воспитательно-образовательного процесса, характер оказываемых образовательных услуг.</a:t>
            </a:r>
            <a:r>
              <a:rPr lang="ru-RU" sz="3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733925" y="4032250"/>
            <a:ext cx="4032250" cy="914400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Часть, формируемая участниками образовательных отношений (не более 40%)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15938" y="4032250"/>
            <a:ext cx="4032250" cy="914400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Обязательная часть (не менее 60%)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787900" y="5341938"/>
            <a:ext cx="4032250" cy="914400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Парциальные программы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9750" y="5373688"/>
            <a:ext cx="4032250" cy="914400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ФГОС ДО или Примерная основная образовательная программа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16013" y="530225"/>
            <a:ext cx="6480175" cy="1169988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государственный образовательный стандарт дошкольного образования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547813" y="1773238"/>
            <a:ext cx="5688012" cy="1057275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 приказом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Минобрнауки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17 октября 2013 г. № 1155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Зарегистрирован в Минюсте России 14 ноября 2013 г., регистрационный № 30384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116013" y="2997200"/>
            <a:ext cx="6480175" cy="914400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программа дошкольного образования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223963" y="188913"/>
            <a:ext cx="6661150" cy="914400"/>
          </a:xfrm>
          <a:prstGeom prst="roundRect">
            <a:avLst/>
          </a:prstGeom>
          <a:solidFill>
            <a:srgbClr val="FFFF00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области ФГОС ДО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635375" y="5732463"/>
            <a:ext cx="4525963" cy="9144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 развитие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28938" y="4581525"/>
            <a:ext cx="4524375" cy="914400"/>
          </a:xfrm>
          <a:prstGeom prst="roundRect">
            <a:avLst/>
          </a:prstGeom>
          <a:solidFill>
            <a:srgbClr val="D4CEFE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11413" y="3500438"/>
            <a:ext cx="4524375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развитие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43075" y="2420938"/>
            <a:ext cx="4525963" cy="914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развитие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23963" y="1341438"/>
            <a:ext cx="4525962" cy="9144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развитие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3575" y="334963"/>
            <a:ext cx="3455988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программы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1188" y="833438"/>
            <a:ext cx="7921625" cy="55308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500"/>
              </a:spcBef>
              <a:buClr>
                <a:srgbClr val="000000"/>
              </a:buClr>
            </a:pPr>
            <a:r>
              <a:rPr lang="en-US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I. </a:t>
            </a:r>
            <a:r>
              <a:rPr lang="ru-RU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Целевой раздел  </a:t>
            </a:r>
            <a:endParaRPr lang="ru-RU" sz="16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500"/>
              </a:spcBef>
              <a:buClr>
                <a:srgbClr val="000000"/>
              </a:buClr>
              <a:buFont typeface="Calibri" pitchFamily="34" charset="0"/>
              <a:buAutoNum type="arabicPeriod"/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Пояснительная записка.</a:t>
            </a:r>
            <a:endParaRPr lang="ru-RU" sz="16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742950" lvl="1" indent="-285750">
              <a:spcBef>
                <a:spcPts val="500"/>
              </a:spcBef>
              <a:buFont typeface="Calibri" pitchFamily="34" charset="0"/>
              <a:buAutoNum type="arabicPeriod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Общие сведения</a:t>
            </a:r>
            <a:endParaRPr lang="ru-RU" sz="1600">
              <a:latin typeface="Times New Roman" pitchFamily="18" charset="0"/>
            </a:endParaRPr>
          </a:p>
          <a:p>
            <a:pPr marL="742950" lvl="1" indent="-285750">
              <a:spcBef>
                <a:spcPts val="500"/>
              </a:spcBef>
              <a:buFont typeface="Calibri" pitchFamily="34" charset="0"/>
              <a:buAutoNum type="arabicPeriod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Цели и задачи реализации Программы</a:t>
            </a:r>
            <a:endParaRPr lang="ru-RU" sz="1600">
              <a:latin typeface="Times New Roman" pitchFamily="18" charset="0"/>
              <a:ea typeface="Calibri" pitchFamily="34" charset="0"/>
              <a:cs typeface="Calibri" pitchFamily="34" charset="0"/>
            </a:endParaRPr>
          </a:p>
          <a:p>
            <a:pPr marL="742950" lvl="1" indent="-285750">
              <a:spcBef>
                <a:spcPts val="500"/>
              </a:spcBef>
              <a:buFont typeface="Calibri" pitchFamily="34" charset="0"/>
              <a:buAutoNum type="arabicPeriod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Принципы и подходы к формированию Программы</a:t>
            </a:r>
            <a:endParaRPr lang="ru-RU" sz="1600">
              <a:latin typeface="Times New Roman" pitchFamily="18" charset="0"/>
            </a:endParaRPr>
          </a:p>
          <a:p>
            <a:pPr marL="742950" lvl="1" indent="-285750">
              <a:spcBef>
                <a:spcPts val="500"/>
              </a:spcBef>
              <a:buFont typeface="Calibri" pitchFamily="34" charset="0"/>
              <a:buAutoNum type="arabicPeriod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Характеристики особенностей развития детей дошкольного возраста</a:t>
            </a:r>
            <a:endParaRPr lang="ru-RU" sz="1600">
              <a:latin typeface="Times New Roman" pitchFamily="18" charset="0"/>
            </a:endParaRPr>
          </a:p>
          <a:p>
            <a:pPr>
              <a:spcBef>
                <a:spcPts val="500"/>
              </a:spcBef>
              <a:buClr>
                <a:srgbClr val="000000"/>
              </a:buClr>
              <a:buFont typeface="Calibri" pitchFamily="34" charset="0"/>
              <a:buAutoNum type="arabicPeriod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Планируемые результаты освоения программы</a:t>
            </a:r>
            <a:endParaRPr lang="en-US" sz="160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500"/>
              </a:spcBef>
              <a:buClr>
                <a:srgbClr val="000000"/>
              </a:buClr>
            </a:pPr>
            <a:r>
              <a:rPr lang="en-US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II.    </a:t>
            </a:r>
            <a:r>
              <a:rPr lang="ru-RU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Содержательный  раздел </a:t>
            </a:r>
            <a:endParaRPr lang="ru-RU" sz="16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1. Описание образовательной деятельности в соответствии с направлениями развития ребенка</a:t>
            </a: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2.  Описание вариативных форм, способов, методов и средств реализации Программы</a:t>
            </a:r>
            <a:endParaRPr lang="en-US" sz="16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III.  </a:t>
            </a:r>
            <a:r>
              <a:rPr lang="ru-RU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Организационный раздел</a:t>
            </a:r>
            <a:endParaRPr lang="ru-RU" sz="16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500"/>
              </a:spcBef>
              <a:buFont typeface="Calibri" pitchFamily="34" charset="0"/>
              <a:buAutoNum type="arabicPeriod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Материально-техническое обеспечение программы.</a:t>
            </a:r>
            <a:endParaRPr lang="ru-RU" sz="1600">
              <a:latin typeface="Times New Roman" pitchFamily="18" charset="0"/>
            </a:endParaRPr>
          </a:p>
          <a:p>
            <a:pPr>
              <a:spcBef>
                <a:spcPts val="500"/>
              </a:spcBef>
              <a:buFont typeface="Calibri" pitchFamily="34" charset="0"/>
              <a:buAutoNum type="arabicPeriod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Психолого- педагогические условия</a:t>
            </a:r>
          </a:p>
          <a:p>
            <a:pPr>
              <a:spcBef>
                <a:spcPts val="500"/>
              </a:spcBef>
              <a:buFont typeface="Calibri" pitchFamily="34" charset="0"/>
              <a:buAutoNum type="arabicPeriod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Особенности организации развивающей предметно-пространственной среды </a:t>
            </a:r>
          </a:p>
          <a:p>
            <a:pPr>
              <a:spcBef>
                <a:spcPts val="500"/>
              </a:spcBef>
              <a:buFont typeface="Calibri" pitchFamily="34" charset="0"/>
              <a:buNone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4.Финансовые условия</a:t>
            </a:r>
          </a:p>
          <a:p>
            <a:pPr>
              <a:spcBef>
                <a:spcPts val="500"/>
              </a:spcBef>
              <a:buFont typeface="Calibri" pitchFamily="34" charset="0"/>
              <a:buNone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5.Организация режима пребывания детей в образовательном учреждении</a:t>
            </a:r>
          </a:p>
          <a:p>
            <a:pPr>
              <a:spcBef>
                <a:spcPts val="500"/>
              </a:spcBef>
              <a:buFont typeface="Calibri" pitchFamily="34" charset="0"/>
              <a:buAutoNum type="arabicPeriod"/>
            </a:pPr>
            <a:endParaRPr lang="ru-RU" sz="1600">
              <a:latin typeface="Times New Roman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3188" y="200025"/>
            <a:ext cx="4138612" cy="50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algn="ctr">
              <a:lnSpc>
                <a:spcPct val="150000"/>
              </a:lnSpc>
              <a:buFont typeface="Calibri" pitchFamily="34" charset="0"/>
              <a:buAutoNum type="romanUcPeriod"/>
            </a:pPr>
            <a:r>
              <a:rPr lang="ru-RU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ЦЕЛЕВОЙ РАЗДЕЛ ПРОГРАММЫ</a:t>
            </a:r>
            <a:endParaRPr lang="ru-RU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388" y="836613"/>
            <a:ext cx="8713787" cy="61427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 ПОЯСНИТЕЛЬНАЯ ЗАПИСКА</a:t>
            </a:r>
            <a:endParaRPr lang="ru-RU" sz="14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1.1. Общие сведения.</a:t>
            </a:r>
            <a:endParaRPr lang="ru-RU" sz="1600" dirty="0">
              <a:latin typeface="Times New Roman" pitchFamily="18" charset="0"/>
            </a:endParaRPr>
          </a:p>
          <a:p>
            <a:pPr algn="just">
              <a:spcAft>
                <a:spcPts val="10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Основная общеобразовательная программа  Муниципального бюджетного дошкольного образовательного учреждения «Детский сад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№18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с.Кульбаево-Мараса»Нурлатского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Республики Татарстан «обеспечивает разностороннее развитие детей в возрасте от 3 до 7 лет с учётом их возрастных и индивидуальных особенностей по основным направлениям – физическому, социально-личностному, познавательно-речевому и художественно-эстетическому. Программа обеспечивает достижение воспитанниками готовности к школе.</a:t>
            </a:r>
            <a:endParaRPr lang="ru-RU" sz="1600" dirty="0">
              <a:latin typeface="Times New Roman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Муниципальное бюджетное дошкольное образовательное учреждение «Детский сад №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18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с.Кульбаево-Мараса»Нурлатского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 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Республики Татарстан, расположено по адресу: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423028, РТ,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Нурлатский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район,с.Кульбаево-Мараса,ул.Школьная,дом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29 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функционирует с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1996 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года.</a:t>
            </a:r>
            <a:endParaRPr lang="ru-RU" sz="1600" dirty="0">
              <a:latin typeface="Times New Roman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Учредителем детского сада является  исполнительный комитет  </a:t>
            </a:r>
            <a:r>
              <a:rPr lang="ru-RU" sz="16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Нурлатского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муниципального  района Республики Татарстан.  Дошкольное учреждение имеет оформленную правовую базу: Устав, лицензию (регистрационный № 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6466 от 08 мая  2015года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серия 16 Л 01 № 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0002458 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бессрочно).</a:t>
            </a:r>
            <a:endParaRPr lang="ru-RU" sz="1600" dirty="0">
              <a:latin typeface="Times New Roman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организационно-правовой форме  «Детский сад №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18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с.Кульбаево-Мараса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является муниципальным бюджетным учреждением. </a:t>
            </a:r>
            <a:endParaRPr lang="ru-RU" sz="1600" dirty="0">
              <a:latin typeface="Times New Roman" pitchFamily="18" charset="0"/>
            </a:endParaRPr>
          </a:p>
          <a:p>
            <a:pPr>
              <a:spcAft>
                <a:spcPts val="1000"/>
              </a:spcAft>
              <a:buFont typeface="Symbol" pitchFamily="18" charset="2"/>
              <a:buChar char=""/>
            </a:pP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типу реализуемых образовательных программ – дошкольным образовательным учреждением, </a:t>
            </a:r>
            <a:endParaRPr lang="ru-RU" sz="1600" dirty="0">
              <a:solidFill>
                <a:srgbClr val="000000"/>
              </a:solidFill>
              <a:latin typeface="Times New Roman" pitchFamily="18" charset="0"/>
            </a:endParaRPr>
          </a:p>
          <a:p>
            <a:pPr algn="just">
              <a:spcBef>
                <a:spcPts val="125"/>
              </a:spcBef>
              <a:buFont typeface="Symbol" pitchFamily="18" charset="2"/>
              <a:buChar char=""/>
            </a:pP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виду – детский сад 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7663" y="260350"/>
            <a:ext cx="8353425" cy="59515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indent="-228600" algn="ctr">
              <a:spcBef>
                <a:spcPts val="125"/>
              </a:spcBef>
              <a:tabLst>
                <a:tab pos="228600" algn="l"/>
              </a:tabLst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1.2.   Нормативно-правовая база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8600" indent="-228600" algn="ctr">
              <a:spcBef>
                <a:spcPts val="213"/>
              </a:spcBef>
              <a:tabLst>
                <a:tab pos="228600" algn="l"/>
              </a:tabLst>
            </a:pP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Федеральные документы</a:t>
            </a:r>
            <a:endParaRPr lang="ru-RU" sz="14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228600" indent="-228600" algn="just">
              <a:spcBef>
                <a:spcPts val="125"/>
              </a:spcBef>
              <a:buFont typeface="Calibri" pitchFamily="34" charset="0"/>
              <a:buAutoNum type="arabicPeriod"/>
              <a:tabLst>
                <a:tab pos="228600" algn="l"/>
              </a:tabLst>
            </a:pPr>
            <a:r>
              <a:rPr lang="ru-RU" sz="1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Закон РФ «Об образовании» (29 декабря 2012 года № 273 - ФЗ)</a:t>
            </a:r>
          </a:p>
          <a:p>
            <a:pPr marL="228600" indent="-228600" algn="just">
              <a:buFont typeface="Calibri" pitchFamily="34" charset="0"/>
              <a:buAutoNum type="arabicPeriod"/>
              <a:tabLst>
                <a:tab pos="228600" algn="l"/>
              </a:tabLst>
            </a:pPr>
            <a:r>
              <a:rPr lang="ru-RU" sz="1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Приказ Министерства образования и науки Российской Федерации (</a:t>
            </a:r>
            <a:r>
              <a:rPr lang="ru-RU" sz="14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Минобрнауки</a:t>
            </a:r>
            <a:r>
              <a:rPr lang="ru-RU" sz="1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России) от 17 октября 2013 г. N 1155 г. Москва "Об утверждении федерального государственного образовательного стандарта дошкольного образования"</a:t>
            </a:r>
          </a:p>
          <a:p>
            <a:pPr marL="228600" indent="-228600" algn="just">
              <a:buFont typeface="Calibri" pitchFamily="34" charset="0"/>
              <a:buAutoNum type="arabicPeriod"/>
              <a:tabLst>
                <a:tab pos="228600" algn="l"/>
              </a:tabLst>
            </a:pPr>
            <a:r>
              <a:rPr lang="ru-RU" sz="1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Федеральный государственный образовательный стандарт дошкольного образования (зарегистрирован в Минюсте РФ 14 ноября 2013 г. № 30384)</a:t>
            </a:r>
          </a:p>
          <a:p>
            <a:pPr marL="228600" indent="-228600" algn="just">
              <a:buFont typeface="Calibri" pitchFamily="34" charset="0"/>
              <a:buAutoNum type="arabicPeriod"/>
              <a:tabLst>
                <a:tab pos="228600" algn="l"/>
              </a:tabLst>
            </a:pPr>
            <a:r>
              <a:rPr lang="ru-RU" sz="1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Письмо Министерства образования и науки Российской Федерации</a:t>
            </a:r>
            <a:br>
              <a:rPr lang="ru-RU" sz="1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от 28 февраля 2014 г. № 08-249 Комментарии к   ФГОС дошкольного образования  </a:t>
            </a:r>
          </a:p>
          <a:p>
            <a:pPr marL="228600" indent="-228600" algn="just">
              <a:buFont typeface="Calibri" pitchFamily="34" charset="0"/>
              <a:buAutoNum type="arabicPeriod"/>
              <a:tabLst>
                <a:tab pos="228600" algn="l"/>
              </a:tabLst>
            </a:pPr>
            <a:r>
              <a:rPr lang="ru-RU" sz="1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Порядок организации и осуществления образовательной деятельности по общеобразовательным программам дошкольного образования, утвержденном приказом Министерства образования и науки Российской Федерации от 30. 08. 2013 г.    № 1014</a:t>
            </a:r>
          </a:p>
          <a:p>
            <a:pPr marL="228600" indent="-228600" algn="just">
              <a:buFont typeface="Calibri" pitchFamily="34" charset="0"/>
              <a:buAutoNum type="arabicPeriod"/>
              <a:tabLst>
                <a:tab pos="228600" algn="l"/>
              </a:tabLst>
            </a:pPr>
            <a:r>
              <a:rPr lang="ru-RU" sz="1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Постановление Главного государственного санитарного      врача РФ "Об утверждении </a:t>
            </a:r>
            <a:r>
              <a:rPr lang="ru-RU" sz="14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СаНПиН</a:t>
            </a:r>
            <a:r>
              <a:rPr lang="ru-RU" sz="1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2.4.1.3049-13      "Санитарно-эпидемиологические требования к устройству, содержанию и организации режима работы дошкольных образовательных организаций" от 15 мая 2013 года №26 </a:t>
            </a:r>
          </a:p>
          <a:p>
            <a:pPr marL="228600" indent="-228600" algn="ctr">
              <a:spcBef>
                <a:spcPts val="388"/>
              </a:spcBef>
              <a:tabLst>
                <a:tab pos="228600" algn="l"/>
              </a:tabLst>
            </a:pPr>
            <a:r>
              <a:rPr lang="ru-RU" sz="1400" b="1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Региональные документы</a:t>
            </a:r>
            <a:endParaRPr lang="ru-RU" sz="1400" dirty="0">
              <a:latin typeface="Times New Roman" pitchFamily="18" charset="0"/>
            </a:endParaRPr>
          </a:p>
          <a:p>
            <a:pPr marL="228600" indent="-228600" algn="just">
              <a:buFont typeface="Calibri" pitchFamily="34" charset="0"/>
              <a:buAutoNum type="arabicPeriod"/>
              <a:tabLst>
                <a:tab pos="228600" algn="l"/>
              </a:tabLst>
            </a:pPr>
            <a:r>
              <a:rPr lang="ru-RU" sz="1200" dirty="0">
                <a:latin typeface="Times New Roman" pitchFamily="18" charset="0"/>
                <a:ea typeface="TimesNewRomanPSMT"/>
                <a:cs typeface="TimesNewRomanPSMT"/>
              </a:rPr>
              <a:t>Закон РТ № 16 от 03.03.2012 г. «О государственных языках РТ и других языках в РТ».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228600" indent="-228600" algn="just">
              <a:buFont typeface="Calibri" pitchFamily="34" charset="0"/>
              <a:buAutoNum type="arabicPeriod"/>
              <a:tabLst>
                <a:tab pos="228600" algn="l"/>
              </a:tabLst>
            </a:pPr>
            <a:r>
              <a:rPr lang="ru-RU" sz="1200" dirty="0">
                <a:latin typeface="Times New Roman" pitchFamily="18" charset="0"/>
                <a:ea typeface="TimesNewRomanPSMT"/>
                <a:cs typeface="TimesNewRomanPSMT"/>
              </a:rPr>
              <a:t>Методические  рекомендации  по организации обучения детей татарскому (русскому)  языку в дошкольных образовательных организациях от 08.11.2013г. № 15588/13.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228600" indent="-228600" algn="ctr">
              <a:spcBef>
                <a:spcPts val="413"/>
              </a:spcBef>
              <a:tabLst>
                <a:tab pos="228600" algn="l"/>
              </a:tabLst>
            </a:pP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Локальные документы</a:t>
            </a:r>
            <a:endParaRPr lang="ru-RU" sz="1400" dirty="0">
              <a:latin typeface="Times New Roman" pitchFamily="18" charset="0"/>
            </a:endParaRPr>
          </a:p>
          <a:p>
            <a:pPr marL="228600" indent="-228600" algn="just">
              <a:buFont typeface="Times New Roman" pitchFamily="18" charset="0"/>
              <a:buAutoNum type="arabicPeriod"/>
              <a:tabLst>
                <a:tab pos="228600" algn="l"/>
              </a:tabLst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Приказ №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29 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от 31.08.2017  «О  создании рабочей группы по введению Федерального государственного образовательного стандарта дошкольного образования в «Детский сад 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18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с.Кульбаево-Мараса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 </a:t>
            </a:r>
            <a:endParaRPr lang="ru-RU" sz="1400" dirty="0">
              <a:latin typeface="Times New Roman" pitchFamily="18" charset="0"/>
            </a:endParaRPr>
          </a:p>
          <a:p>
            <a:pPr marL="228600" indent="-228600" algn="just">
              <a:buFont typeface="Times New Roman" pitchFamily="18" charset="0"/>
              <a:buAutoNum type="arabicPeriod"/>
              <a:tabLst>
                <a:tab pos="228600" algn="l"/>
              </a:tabLst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Решение педагогического совета (протокол №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27.08.2019.)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 рассмотрении и </a:t>
            </a:r>
            <a:endParaRPr lang="ru-RU" sz="1400" dirty="0">
              <a:latin typeface="Times New Roman" pitchFamily="18" charset="0"/>
            </a:endParaRPr>
          </a:p>
          <a:p>
            <a:pPr marL="228600" indent="-228600" algn="just">
              <a:tabLst>
                <a:tab pos="228600" algn="l"/>
              </a:tabLst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     принятии основной образовательной программы.</a:t>
            </a:r>
            <a:endParaRPr lang="ru-RU" sz="1400" dirty="0">
              <a:latin typeface="Times New Roman" pitchFamily="18" charset="0"/>
            </a:endParaRPr>
          </a:p>
          <a:p>
            <a:pPr marL="228600" indent="-228600" algn="just">
              <a:tabLst>
                <a:tab pos="228600" algn="l"/>
              </a:tabLst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488" y="981075"/>
            <a:ext cx="8280400" cy="284180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Содержание образовательного процесса 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выстроено в соответствии с  программами:</a:t>
            </a:r>
            <a:endParaRPr lang="ru-RU" sz="16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1600" b="1" i="1" u="sng" dirty="0">
                <a:solidFill>
                  <a:srgbClr val="5D0DA5"/>
                </a:solidFill>
                <a:latin typeface="Times New Roman" pitchFamily="18" charset="0"/>
                <a:cs typeface="Times New Roman" pitchFamily="18" charset="0"/>
              </a:rPr>
              <a:t>Комплексные программы:</a:t>
            </a:r>
            <a:r>
              <a:rPr lang="ru-RU" sz="1600" b="1" dirty="0">
                <a:solidFill>
                  <a:srgbClr val="5D0DA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</a:rPr>
              <a:t>Программа воспитания и обучения в детском саду «От рождения до школы» под редакцией Н.Е. </a:t>
            </a:r>
            <a:r>
              <a:rPr lang="ru-RU" sz="1600" dirty="0" err="1">
                <a:solidFill>
                  <a:srgbClr val="000000"/>
                </a:solidFill>
                <a:latin typeface="Times New Roman" pitchFamily="18" charset="0"/>
              </a:rPr>
              <a:t>Вераксы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</a:rPr>
              <a:t>, Т.С. Комаровой, М.А. Васильевой.</a:t>
            </a:r>
          </a:p>
          <a:p>
            <a:pPr>
              <a:spcAft>
                <a:spcPts val="1000"/>
              </a:spcAft>
            </a:pPr>
            <a:r>
              <a:rPr lang="ru-RU" sz="1600" b="1" i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Парциальные программы</a:t>
            </a:r>
            <a:r>
              <a:rPr lang="ru-RU" sz="1600" b="1" i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С.М.Гаффарова.,Г.З.Гарафиева.,Д.С.Гарипова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., Программа «Изучаем русский язык» Изучение русского языка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татароязычными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детьми от 4-7 лет.</a:t>
            </a:r>
          </a:p>
          <a:p>
            <a:pPr algn="just"/>
            <a:r>
              <a:rPr lang="tt-RU" sz="1600" dirty="0" smtClean="0">
                <a:latin typeface="Times New Roman" pitchFamily="18" charset="0"/>
                <a:cs typeface="Times New Roman" pitchFamily="18" charset="0"/>
              </a:rPr>
              <a:t>Зарипова </a:t>
            </a:r>
            <a:r>
              <a:rPr lang="tt-RU" sz="1600" dirty="0">
                <a:latin typeface="Times New Roman" pitchFamily="18" charset="0"/>
                <a:cs typeface="Times New Roman" pitchFamily="18" charset="0"/>
              </a:rPr>
              <a:t>З.М., Вәҗиева Л.Н., Зөфәрова Р.С. Туган телдә сөйләшәбез (для детей, владеющих татарским языком</a:t>
            </a:r>
            <a:r>
              <a:rPr lang="tt-RU" sz="16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dirty="0">
              <a:latin typeface="Times New Roman" pitchFamily="18" charset="0"/>
            </a:endParaRPr>
          </a:p>
          <a:p>
            <a:pPr algn="just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Миниханов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Р.Н.,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Халиуллина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Н.А.  Обучение детей дошкольного возраста правилам безопасного поведения на дорогах.</a:t>
            </a:r>
            <a:endParaRPr lang="ru-RU" sz="16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850" y="260350"/>
            <a:ext cx="8496300" cy="6186488"/>
          </a:xfrm>
          <a:prstGeom prst="rect">
            <a:avLst/>
          </a:prstGeom>
        </p:spPr>
        <p:txBody>
          <a:bodyPr>
            <a:spAutoFit/>
          </a:bodyPr>
          <a:lstStyle/>
          <a:p>
            <a:pPr lvl="1" algn="ctr"/>
            <a:r>
              <a:rPr lang="ru-RU" sz="1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1.3. Цели и задачи реализации программы</a:t>
            </a:r>
            <a:endParaRPr lang="ru-RU" sz="160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228600" algn="just"/>
            <a:r>
              <a:rPr lang="ru-RU" sz="1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позитивная социализация и всестороннее развитие ребенка дошкольного возраста в адекватных его возрасту детских видах деятельности. </a:t>
            </a:r>
            <a:endParaRPr lang="ru-RU" sz="1400">
              <a:latin typeface="Times New Roman" pitchFamily="18" charset="0"/>
            </a:endParaRPr>
          </a:p>
          <a:p>
            <a:pPr marL="228600" algn="just"/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8600" algn="just"/>
            <a:r>
              <a:rPr lang="ru-RU" sz="1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1400">
              <a:solidFill>
                <a:srgbClr val="002060"/>
              </a:solidFill>
              <a:latin typeface="Times New Roman" pitchFamily="18" charset="0"/>
            </a:endParaRPr>
          </a:p>
          <a:p>
            <a:pPr marL="228600" algn="just">
              <a:buFont typeface="Calibri" pitchFamily="34" charset="0"/>
              <a:buAutoNum type="arabicPeriod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охрана и укрепление физического и психического здоровья детей, в том числе их эмоционального благополучия;</a:t>
            </a:r>
          </a:p>
          <a:p>
            <a:pPr marL="228600" algn="just">
              <a:buFont typeface="Calibri" pitchFamily="34" charset="0"/>
              <a:buAutoNum type="arabicPeriod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обеспечение равных возможностей для полноценного развития каждого ребёнка в период дошкольного детства независимо от места проживания, пола, нации, языка, социального статуса, психофизиологических и других особенностей (в том числе ограниченных возможностей здоровья);</a:t>
            </a:r>
          </a:p>
          <a:p>
            <a:pPr marL="228600" algn="just">
              <a:buFont typeface="Calibri" pitchFamily="34" charset="0"/>
              <a:buAutoNum type="arabicPeriod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обеспечение преемственности целей, задач и содержания образования, реализуемых в рамках образовательных программ различных уровней (далее – преемственность основных образовательных программ дошкольного и начального общего образования);</a:t>
            </a:r>
          </a:p>
          <a:p>
            <a:pPr marL="228600" algn="just">
              <a:buFont typeface="Calibri" pitchFamily="34" charset="0"/>
              <a:buAutoNum type="arabicPeriod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создание благоприятных условий развития детей в соответствии с их возрастными и индивидуальными особенностями и склонностями, развитие способностей и творческого потенциала каждого ребёнка как субъекта отношений с самим собой, другими детьми, взрослыми и миром;</a:t>
            </a:r>
          </a:p>
          <a:p>
            <a:pPr marL="228600" algn="just">
              <a:buFont typeface="Calibri" pitchFamily="34" charset="0"/>
              <a:buAutoNum type="arabicPeriod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объединение обучения и воспитания в целостный образовательный процесс на основе духовно-нравственных и социокультурных ценностей и принятых в обществе правил и норм поведения в интересах человека, семьи, общества;</a:t>
            </a:r>
          </a:p>
          <a:p>
            <a:pPr marL="228600" algn="just">
              <a:buFont typeface="Calibri" pitchFamily="34" charset="0"/>
              <a:buAutoNum type="arabicPeriod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формирование общей культуры личности детей, в том числе ценностей здорового образа жизни, развитие их социальных, нравственных, эстетических, интеллектуальных, физических качеств, инициативности, самостоятельности и ответственности ребёнка, формирование предпосылок учебной деятельности;</a:t>
            </a:r>
          </a:p>
          <a:p>
            <a:pPr marL="228600" algn="just">
              <a:buFont typeface="Calibri" pitchFamily="34" charset="0"/>
              <a:buAutoNum type="arabicPeriod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 обеспечение вариативности и разнообразия содержания Программы организационных форм дошкольного образования, возможности формирования Программ различной направленности с учётом образовательных потребностей, национально-регионального компонента, способностей и состояния здоровья детей;</a:t>
            </a:r>
          </a:p>
          <a:p>
            <a:pPr marL="228600" algn="just">
              <a:buFont typeface="Calibri" pitchFamily="34" charset="0"/>
              <a:buAutoNum type="arabicPeriod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 формирование социокультурной среды, соответствующей возрастным, индивидуальным, психологическим и физиологическим особенностям детей;</a:t>
            </a:r>
          </a:p>
          <a:p>
            <a:pPr marL="228600" algn="just">
              <a:buFont typeface="Calibri" pitchFamily="34" charset="0"/>
              <a:buAutoNum type="arabicPeriod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 обеспечение психолого-педагогической поддержки семьи и повышение компетентности родителей (законных представителей) в вопросах развития и образования, охраны и укрепления здоровья детей.</a:t>
            </a:r>
          </a:p>
          <a:p>
            <a:pPr marL="228600">
              <a:buFont typeface="Calibri" pitchFamily="34" charset="0"/>
              <a:buAutoNum type="arabicPeriod"/>
            </a:pPr>
            <a:r>
              <a:rPr lang="ru-RU" sz="1200">
                <a:latin typeface="Times New Roman" pitchFamily="18" charset="0"/>
              </a:rPr>
              <a:t>Приобщение к национальной культуре народов, населяющих Республику Татарстан. Предоставление каждому ребенку возможность обучения и воспитания на родном языке.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pPr marL="228600" algn="just">
              <a:buFont typeface="Calibri" pitchFamily="34" charset="0"/>
              <a:buAutoNum type="arabicPeriod"/>
            </a:pPr>
            <a:r>
              <a:rPr lang="ru-RU" sz="1200">
                <a:latin typeface="Times New Roman" pitchFamily="18" charset="0"/>
              </a:rPr>
              <a:t>Обучение русскоязычных детей татарскому языку с использованием регионального учебно-методического комплекта (УМК)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pPr marL="228600" algn="just">
              <a:buFont typeface="Calibri" pitchFamily="34" charset="0"/>
              <a:buAutoNum type="arabicPeriod"/>
            </a:pPr>
            <a:endParaRPr lang="ru-RU" sz="12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трелка вниз 15"/>
          <p:cNvSpPr/>
          <p:nvPr/>
        </p:nvSpPr>
        <p:spPr>
          <a:xfrm rot="611809">
            <a:off x="4054475" y="1058863"/>
            <a:ext cx="330200" cy="2832100"/>
          </a:xfrm>
          <a:prstGeom prst="downArrow">
            <a:avLst>
              <a:gd name="adj1" fmla="val 50000"/>
              <a:gd name="adj2" fmla="val 1171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 rot="20483759">
            <a:off x="4810125" y="962025"/>
            <a:ext cx="331788" cy="3021013"/>
          </a:xfrm>
          <a:prstGeom prst="downArrow">
            <a:avLst>
              <a:gd name="adj1" fmla="val 50000"/>
              <a:gd name="adj2" fmla="val 1171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19261953">
            <a:off x="4819650" y="889000"/>
            <a:ext cx="331788" cy="1135063"/>
          </a:xfrm>
          <a:prstGeom prst="downArrow">
            <a:avLst>
              <a:gd name="adj1" fmla="val 50000"/>
              <a:gd name="adj2" fmla="val 1171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Стрелка вниз 3"/>
          <p:cNvSpPr/>
          <p:nvPr/>
        </p:nvSpPr>
        <p:spPr>
          <a:xfrm rot="2125325">
            <a:off x="3890963" y="874713"/>
            <a:ext cx="331787" cy="1136650"/>
          </a:xfrm>
          <a:prstGeom prst="downArrow">
            <a:avLst>
              <a:gd name="adj1" fmla="val 50000"/>
              <a:gd name="adj2" fmla="val 1171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68313" y="260350"/>
            <a:ext cx="8064500" cy="792163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algn="ctr"/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Принципы и подходы к формированию Программы</a:t>
            </a:r>
            <a:endParaRPr lang="ru-RU" sz="2000">
              <a:solidFill>
                <a:srgbClr val="FF000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96888" y="1443038"/>
            <a:ext cx="3249612" cy="1914525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развивающего образования,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которым главной целью дошкольного образования является развитие ребенка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308600" y="1341438"/>
            <a:ext cx="3249613" cy="1800225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научной обоснованности и практической применимости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47688" y="3860800"/>
            <a:ext cx="3663950" cy="2663825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интеграции содержания дошкольного образования </a:t>
            </a:r>
            <a:endParaRPr lang="en-US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возрастными возможностями и особенностями детей, спецификой и возможностями образовательных областей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283200" y="3860800"/>
            <a:ext cx="3249613" cy="1871663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Комплексно-тематический принцип построения образовательного процесса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188" y="115888"/>
            <a:ext cx="8281987" cy="6556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038225"/>
            <a:endParaRPr lang="en-US" sz="1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38225"/>
            <a:r>
              <a:rPr lang="en-US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Планируемые результаты освоения программы</a:t>
            </a:r>
            <a:endParaRPr lang="ru-RU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1038225" algn="just"/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</a:t>
            </a:r>
            <a:r>
              <a:rPr 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Результатами освоения программы являются целевые ориентиры дошкольного образования, которые представляют собой социально-нормативные возрастные характеристики возможных достижений ребенка. </a:t>
            </a:r>
          </a:p>
          <a:p>
            <a:pPr marL="1038225" algn="just"/>
            <a:r>
              <a:rPr lang="ru-RU" sz="1400">
                <a:latin typeface="Times New Roman" pitchFamily="18" charset="0"/>
                <a:cs typeface="Times New Roman" pitchFamily="18" charset="0"/>
              </a:rPr>
              <a:t>         К целевым ориентирам дошкольного образования относятся следующие социально-нормативные возрастные характеристики возможных достижений ребенка:</a:t>
            </a:r>
            <a:endParaRPr lang="ru-RU" sz="1400">
              <a:latin typeface="Times New Roman" pitchFamily="18" charset="0"/>
            </a:endParaRPr>
          </a:p>
          <a:p>
            <a:pPr marL="1038225" algn="just"/>
            <a:r>
              <a:rPr lang="ru-RU" sz="1600" b="1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Целевые ориентиры на этапе завершения дошкольного образования:</a:t>
            </a:r>
            <a:endParaRPr lang="ru-RU" sz="1600">
              <a:latin typeface="Times New Roman" pitchFamily="18" charset="0"/>
            </a:endParaRPr>
          </a:p>
          <a:p>
            <a:pPr marL="1038225" algn="just"/>
            <a:r>
              <a:rPr lang="ru-RU" sz="1200">
                <a:latin typeface="Times New Roman" pitchFamily="18" charset="0"/>
                <a:cs typeface="Times New Roman" pitchFamily="18" charset="0"/>
              </a:rPr>
              <a:t>- ребенок овладевает основными культурными способами деятельности, проявляет инициативу и самостоятельность в разных видах деятельности - игре, общении, познавательно-исследовательской деятельности, конструировании и др.; способен выбирать себе род занятий, участников по совместной деятельности;</a:t>
            </a:r>
            <a:endParaRPr lang="ru-RU" sz="1200">
              <a:latin typeface="Times New Roman" pitchFamily="18" charset="0"/>
            </a:endParaRPr>
          </a:p>
          <a:p>
            <a:pPr marL="1038225" algn="just"/>
            <a:r>
              <a:rPr lang="ru-RU" sz="1200">
                <a:latin typeface="Times New Roman" pitchFamily="18" charset="0"/>
                <a:cs typeface="Times New Roman" pitchFamily="18" charset="0"/>
              </a:rPr>
              <a:t>- ребенок обладает установкой положительного отношения к миру, к разным видам труда, другим людям и самому себе, обладает чувством собственного достоинства; активно взаимодействует со сверстниками и взрослыми, участвует в совместных играх. 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конфликты;</a:t>
            </a:r>
            <a:endParaRPr lang="ru-RU" sz="1200">
              <a:latin typeface="Times New Roman" pitchFamily="18" charset="0"/>
            </a:endParaRPr>
          </a:p>
          <a:p>
            <a:pPr marL="1038225" algn="just"/>
            <a:r>
              <a:rPr lang="ru-RU" sz="1200">
                <a:latin typeface="Times New Roman" pitchFamily="18" charset="0"/>
                <a:cs typeface="Times New Roman" pitchFamily="18" charset="0"/>
              </a:rPr>
              <a:t>- ребенок обладает развитым воображением, которое реализуется в разных видах деятельности, и прежде всего в игре; ребенок владеет разными формами и видами игры, различает условную и реальную ситуации, умеет подчиняться разным правилам и социальным нормам;</a:t>
            </a:r>
            <a:endParaRPr lang="ru-RU" sz="1200">
              <a:latin typeface="Times New Roman" pitchFamily="18" charset="0"/>
            </a:endParaRPr>
          </a:p>
          <a:p>
            <a:pPr marL="1038225" algn="just"/>
            <a:r>
              <a:rPr lang="ru-RU" sz="1200">
                <a:latin typeface="Times New Roman" pitchFamily="18" charset="0"/>
                <a:cs typeface="Times New Roman" pitchFamily="18" charset="0"/>
              </a:rPr>
              <a:t>- ребенок достаточно хорошо владеет устной речью, может выражать свои мысли и желания, может использовать речь для выражения своих мыслей, чувств и желаний, построения речевого высказывания в ситуации общения, может выделять звуки в словах, у ребенка складываются предпосылки грамотности;</a:t>
            </a:r>
            <a:endParaRPr lang="ru-RU" sz="1200">
              <a:latin typeface="Times New Roman" pitchFamily="18" charset="0"/>
            </a:endParaRPr>
          </a:p>
          <a:p>
            <a:pPr marL="1038225" algn="just"/>
            <a:r>
              <a:rPr lang="ru-RU" sz="1200">
                <a:latin typeface="Times New Roman" pitchFamily="18" charset="0"/>
                <a:cs typeface="Times New Roman" pitchFamily="18" charset="0"/>
              </a:rPr>
              <a:t>- у ребенка развита крупная и мелкая моторика; он подвижен, вынослив, владеет основными движениями, может контролировать свои движения и управлять ими;</a:t>
            </a:r>
            <a:endParaRPr lang="ru-RU" sz="1200">
              <a:latin typeface="Times New Roman" pitchFamily="18" charset="0"/>
            </a:endParaRPr>
          </a:p>
          <a:p>
            <a:pPr marL="1038225" algn="just"/>
            <a:r>
              <a:rPr lang="ru-RU" sz="1200">
                <a:latin typeface="Times New Roman" pitchFamily="18" charset="0"/>
                <a:cs typeface="Times New Roman" pitchFamily="18" charset="0"/>
              </a:rPr>
              <a:t>- ребенок 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личной гигиены;</a:t>
            </a:r>
            <a:endParaRPr lang="ru-RU" sz="1200">
              <a:latin typeface="Times New Roman" pitchFamily="18" charset="0"/>
            </a:endParaRPr>
          </a:p>
          <a:p>
            <a:pPr marL="1038225" algn="just"/>
            <a:r>
              <a:rPr lang="ru-RU" sz="1200">
                <a:latin typeface="Times New Roman" pitchFamily="18" charset="0"/>
                <a:cs typeface="Times New Roman" pitchFamily="18" charset="0"/>
              </a:rPr>
              <a:t>- ребенок 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экспериментировать. Обладает начальными знаниями о себе, о природном и социальном мире, в котором он живет; знаком с произведениями детской литературы, обладает элементарными представлениями из области живой природы, естествознания, математики, истории и т.п.; ребенок способен к принятию собственных решений, опираясь на свои знания и умения в различных видах деятельности.</a:t>
            </a:r>
            <a:endParaRPr lang="ru-RU" sz="12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Выгнутая вправо стрелка 10"/>
          <p:cNvSpPr/>
          <p:nvPr/>
        </p:nvSpPr>
        <p:spPr>
          <a:xfrm>
            <a:off x="7667625" y="2492375"/>
            <a:ext cx="933450" cy="23764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Выгнутая влево стрелка 9"/>
          <p:cNvSpPr/>
          <p:nvPr/>
        </p:nvSpPr>
        <p:spPr>
          <a:xfrm>
            <a:off x="984250" y="2492375"/>
            <a:ext cx="863600" cy="237648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84438" y="476250"/>
            <a:ext cx="538480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II.    </a:t>
            </a:r>
            <a:r>
              <a:rPr lang="ru-RU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СОДЕРЖАТЕЛЬНЫЙ  РАЗДЕЛ ПРОГРАММЫ</a:t>
            </a:r>
            <a:endParaRPr lang="ru-RU" sz="200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68313" y="981075"/>
            <a:ext cx="4278312" cy="115252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400" b="1">
                <a:solidFill>
                  <a:srgbClr val="8B1DEE"/>
                </a:solidFill>
                <a:latin typeface="Times New Roman" pitchFamily="18" charset="0"/>
                <a:cs typeface="Times New Roman" pitchFamily="18" charset="0"/>
              </a:rPr>
              <a:t>Описание образовательной деятельности</a:t>
            </a:r>
            <a:endParaRPr lang="ru-RU" sz="2000">
              <a:solidFill>
                <a:srgbClr val="8B1DEE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003800" y="981075"/>
            <a:ext cx="3827463" cy="115252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 с семьями воспитанников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16188" y="5157788"/>
            <a:ext cx="4524375" cy="4572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развитие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16188" y="4437063"/>
            <a:ext cx="4524375" cy="57626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развитие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84438" y="3500438"/>
            <a:ext cx="4524375" cy="7207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развитие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484438" y="2852738"/>
            <a:ext cx="4524375" cy="457200"/>
          </a:xfrm>
          <a:prstGeom prst="roundRect">
            <a:avLst/>
          </a:prstGeom>
          <a:solidFill>
            <a:srgbClr val="D4CEFE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16188" y="5761038"/>
            <a:ext cx="4524375" cy="83661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 развитие</a:t>
            </a:r>
          </a:p>
        </p:txBody>
      </p:sp>
      <p:sp>
        <p:nvSpPr>
          <p:cNvPr id="25611" name="TextBox 11"/>
          <p:cNvSpPr txBox="1">
            <a:spLocks noChangeArrowheads="1"/>
          </p:cNvSpPr>
          <p:nvPr/>
        </p:nvSpPr>
        <p:spPr bwMode="auto">
          <a:xfrm>
            <a:off x="1946275" y="2308225"/>
            <a:ext cx="56626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>
                <a:latin typeface="Times New Roman" pitchFamily="18" charset="0"/>
                <a:cs typeface="Times New Roman" pitchFamily="18" charset="0"/>
              </a:rPr>
              <a:t>в соответствии с образовательными областями</a:t>
            </a:r>
            <a:endParaRPr lang="ru-RU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84213" y="333375"/>
            <a:ext cx="7848600" cy="457200"/>
          </a:xfrm>
          <a:prstGeom prst="roundRect">
            <a:avLst/>
          </a:prstGeom>
          <a:solidFill>
            <a:srgbClr val="D4CEFE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область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развитие»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11188" y="1016000"/>
            <a:ext cx="7921625" cy="5508625"/>
          </a:xfrm>
          <a:prstGeom prst="roundRect">
            <a:avLst>
              <a:gd name="adj" fmla="val 8527"/>
            </a:avLst>
          </a:prstGeom>
          <a:solidFill>
            <a:schemeClr val="bg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гармоничное физическое развитие и формирование основ здорового образа жизни.</a:t>
            </a:r>
            <a:endParaRPr lang="ru-RU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/>
            <a:r>
              <a:rPr lang="ru-RU" sz="2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2000">
              <a:solidFill>
                <a:srgbClr val="C00000"/>
              </a:solidFill>
              <a:latin typeface="Times New Roman" pitchFamily="18" charset="0"/>
            </a:endParaRPr>
          </a:p>
          <a:p>
            <a:pPr algn="just">
              <a:buFont typeface="Calibri" pitchFamily="34" charset="0"/>
              <a:buAutoNum type="arabicPeriod"/>
            </a:pPr>
            <a:r>
              <a:rPr lang="ru-RU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Оздоровительные:</a:t>
            </a:r>
            <a:endParaRPr lang="ru-RU" b="1">
              <a:solidFill>
                <a:srgbClr val="002060"/>
              </a:solidFill>
              <a:latin typeface="Times New Roman" pitchFamily="18" charset="0"/>
            </a:endParaRPr>
          </a:p>
          <a:p>
            <a:pPr algn="just"/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охрана жизни и укрепление здоровья, обеспечение нормального   функционирования всех органов и систем организм; </a:t>
            </a:r>
            <a:endParaRPr lang="ru-RU">
              <a:solidFill>
                <a:srgbClr val="002060"/>
              </a:solidFill>
              <a:latin typeface="Times New Roman" pitchFamily="18" charset="0"/>
            </a:endParaRPr>
          </a:p>
          <a:p>
            <a:pPr algn="just"/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всестороннее совершенствование физических качеств;</a:t>
            </a:r>
            <a:endParaRPr lang="ru-RU">
              <a:solidFill>
                <a:srgbClr val="002060"/>
              </a:solidFill>
              <a:latin typeface="Times New Roman" pitchFamily="18" charset="0"/>
            </a:endParaRPr>
          </a:p>
          <a:p>
            <a:pPr algn="just"/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повышение работоспособности и закаливание.</a:t>
            </a:r>
            <a:endParaRPr lang="ru-RU">
              <a:solidFill>
                <a:srgbClr val="002060"/>
              </a:solidFill>
              <a:latin typeface="Times New Roman" pitchFamily="18" charset="0"/>
            </a:endParaRPr>
          </a:p>
          <a:p>
            <a:pPr algn="just"/>
            <a:r>
              <a:rPr lang="ru-RU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 Образовательные:</a:t>
            </a:r>
            <a:endParaRPr lang="ru-RU" b="1">
              <a:solidFill>
                <a:srgbClr val="002060"/>
              </a:solidFill>
              <a:latin typeface="Times New Roman" pitchFamily="18" charset="0"/>
            </a:endParaRPr>
          </a:p>
          <a:p>
            <a:pPr algn="just"/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формирование двигательных умений и навыков;</a:t>
            </a:r>
            <a:endParaRPr lang="ru-RU">
              <a:solidFill>
                <a:srgbClr val="002060"/>
              </a:solidFill>
              <a:latin typeface="Times New Roman" pitchFamily="18" charset="0"/>
            </a:endParaRPr>
          </a:p>
          <a:p>
            <a:pPr algn="just"/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овладение ребенком элементарными знаниями о своем организме, роли физических упражнений в его жизни, способах укрепления собственного здоровья.</a:t>
            </a:r>
            <a:endParaRPr lang="ru-RU">
              <a:solidFill>
                <a:srgbClr val="002060"/>
              </a:solidFill>
              <a:latin typeface="Times New Roman" pitchFamily="18" charset="0"/>
            </a:endParaRPr>
          </a:p>
          <a:p>
            <a:pPr algn="just"/>
            <a:r>
              <a:rPr lang="ru-RU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 Воспитательные:</a:t>
            </a:r>
            <a:endParaRPr lang="ru-RU" b="1">
              <a:solidFill>
                <a:srgbClr val="002060"/>
              </a:solidFill>
              <a:latin typeface="Times New Roman" pitchFamily="18" charset="0"/>
            </a:endParaRPr>
          </a:p>
          <a:p>
            <a:pPr algn="just"/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формирование интереса и потребности в занятиях физическими упражнениями;</a:t>
            </a:r>
            <a:endParaRPr lang="ru-RU">
              <a:solidFill>
                <a:srgbClr val="002060"/>
              </a:solidFill>
              <a:latin typeface="Times New Roman" pitchFamily="18" charset="0"/>
            </a:endParaRPr>
          </a:p>
          <a:p>
            <a:pPr algn="just"/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разностороннее  гармоничное развитие ребенка (не только физическое, но и умственное, нравственное, эстетическое, трудовое).</a:t>
            </a:r>
            <a:endParaRPr lang="ru-RU">
              <a:solidFill>
                <a:srgbClr val="00206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трелка вниз 13"/>
          <p:cNvSpPr/>
          <p:nvPr/>
        </p:nvSpPr>
        <p:spPr>
          <a:xfrm>
            <a:off x="6657975" y="790575"/>
            <a:ext cx="484188" cy="465455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2411413" y="790575"/>
            <a:ext cx="484187" cy="465455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84213" y="333375"/>
            <a:ext cx="7848600" cy="457200"/>
          </a:xfrm>
          <a:prstGeom prst="roundRect">
            <a:avLst/>
          </a:prstGeom>
          <a:solidFill>
            <a:srgbClr val="D4CEFE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область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4213" y="1412875"/>
            <a:ext cx="3743325" cy="9144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Направления физического развития</a:t>
            </a:r>
            <a:endParaRPr lang="ru-RU" sz="200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4213" y="5445125"/>
            <a:ext cx="3743325" cy="9144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Организация закаливания в режиме дня </a:t>
            </a:r>
            <a:endParaRPr lang="ru-RU" sz="200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4213" y="4005263"/>
            <a:ext cx="3743325" cy="9144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550988">
              <a:lnSpc>
                <a:spcPct val="150000"/>
              </a:lnSpc>
              <a:spcAft>
                <a:spcPts val="1000"/>
              </a:spcAft>
            </a:pPr>
            <a:r>
              <a:rPr 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Двигательный режим</a:t>
            </a:r>
            <a:endParaRPr lang="ru-RU" sz="1600">
              <a:solidFill>
                <a:srgbClr val="00206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87900" y="2636838"/>
            <a:ext cx="3744913" cy="9144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Организация деятельности </a:t>
            </a:r>
            <a:endParaRPr lang="ru-RU">
              <a:solidFill>
                <a:srgbClr val="00206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4213" y="2636838"/>
            <a:ext cx="3743325" cy="9144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2" algn="ctr">
              <a:lnSpc>
                <a:spcPct val="150000"/>
              </a:lnSpc>
              <a:spcAft>
                <a:spcPts val="1000"/>
              </a:spcAft>
            </a:pP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Методы физического развития</a:t>
            </a:r>
            <a:endParaRPr lang="ru-RU">
              <a:solidFill>
                <a:srgbClr val="00206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87900" y="1381125"/>
            <a:ext cx="3744913" cy="9144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2" algn="ctr">
              <a:spcAft>
                <a:spcPts val="1000"/>
              </a:spcAft>
            </a:pPr>
            <a:endParaRPr lang="ru-RU" sz="20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>
              <a:spcAft>
                <a:spcPts val="1000"/>
              </a:spcAft>
            </a:pP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Принципы физического развития</a:t>
            </a:r>
            <a:endParaRPr lang="ru-RU" sz="2000">
              <a:solidFill>
                <a:srgbClr val="002060"/>
              </a:solidFill>
              <a:ea typeface="Calibri" pitchFamily="34" charset="0"/>
              <a:cs typeface="Times New Roman" pitchFamily="18" charset="0"/>
            </a:endParaRPr>
          </a:p>
          <a:p>
            <a:pPr lvl="2" algn="just">
              <a:spcAft>
                <a:spcPts val="1000"/>
              </a:spcAft>
            </a:pPr>
            <a:endParaRPr lang="ru-RU" sz="2000">
              <a:solidFill>
                <a:srgbClr val="00206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87900" y="4005263"/>
            <a:ext cx="3744913" cy="9144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2" algn="ctr">
              <a:lnSpc>
                <a:spcPct val="150000"/>
              </a:lnSpc>
            </a:pP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Здоровьесберегающие технологии</a:t>
            </a:r>
            <a:endParaRPr lang="ru-RU">
              <a:solidFill>
                <a:srgbClr val="00206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7900" y="5445125"/>
            <a:ext cx="3744913" cy="9144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>
                <a:solidFill>
                  <a:srgbClr val="002060"/>
                </a:solidFill>
                <a:latin typeface="Times New Roman" pitchFamily="18" charset="0"/>
              </a:rPr>
              <a:t>Модель организации физического развития детей </a:t>
            </a:r>
            <a:endParaRPr lang="ru-RU" sz="200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403350" y="400050"/>
            <a:ext cx="5905500" cy="914400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поддержки детской инициативы</a:t>
            </a:r>
          </a:p>
        </p:txBody>
      </p:sp>
      <p:sp>
        <p:nvSpPr>
          <p:cNvPr id="6" name="Овал 5"/>
          <p:cNvSpPr/>
          <p:nvPr/>
        </p:nvSpPr>
        <p:spPr>
          <a:xfrm>
            <a:off x="5795963" y="1773238"/>
            <a:ext cx="2736850" cy="26638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разнообразных форм двигательной активности</a:t>
            </a:r>
          </a:p>
        </p:txBody>
      </p:sp>
      <p:sp>
        <p:nvSpPr>
          <p:cNvPr id="7" name="Овал 6"/>
          <p:cNvSpPr/>
          <p:nvPr/>
        </p:nvSpPr>
        <p:spPr>
          <a:xfrm>
            <a:off x="3082925" y="4008438"/>
            <a:ext cx="3073400" cy="266541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стремлению к расширению двигательной самостоятельности</a:t>
            </a:r>
          </a:p>
        </p:txBody>
      </p:sp>
      <p:sp>
        <p:nvSpPr>
          <p:cNvPr id="8" name="Овал 7"/>
          <p:cNvSpPr/>
          <p:nvPr/>
        </p:nvSpPr>
        <p:spPr>
          <a:xfrm>
            <a:off x="558800" y="1784350"/>
            <a:ext cx="2736850" cy="266382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в зале, площадке, группе</a:t>
            </a:r>
          </a:p>
        </p:txBody>
      </p:sp>
      <p:sp>
        <p:nvSpPr>
          <p:cNvPr id="14" name="Стрелка вправо 13"/>
          <p:cNvSpPr/>
          <p:nvPr/>
        </p:nvSpPr>
        <p:spPr>
          <a:xfrm>
            <a:off x="3851275" y="2693988"/>
            <a:ext cx="1368425" cy="8001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8468348">
            <a:off x="6256338" y="4776788"/>
            <a:ext cx="1366837" cy="8016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13246423">
            <a:off x="1619250" y="4856163"/>
            <a:ext cx="1368425" cy="8001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950" y="968375"/>
            <a:ext cx="8856663" cy="533735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1000"/>
              </a:spcAft>
            </a:pPr>
            <a:r>
              <a:rPr lang="ru-RU" sz="1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Изучение состояния здоровья детей совместно со специалистами детской 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поликлиники</a:t>
            </a:r>
            <a:r>
              <a:rPr lang="ru-RU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Ознакомление родителей с результатами.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Изучение условий семейного воспитания через анкетирование, посещение детей на дому и определение путей улучшения здоровья каждого ребёнка.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Формирование банка данных об особенностях развития и медико-педагогических  условиях жизни ребёнка в семье с целью разработки индивидуальных программ физкультурно-оздоровительной работы с детьми, направленной на укрепление их здоровья.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Создание условий для укрепления здоровья и снижения заболеваемости детей в ДОУ и семье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Организация целенаправленной работы по пропаганде здорового образа  жизни среди родителей.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Ознакомление родителей с содержанием и формами физкультурно-оздоровительной работы в ДОУ.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Тренинг для родителей по использованию приёмов и методов оздоровления (дыхательная и артикуляционная  гимнастика, физические упражнения и т.д.) с целью профилактики заболевания детей.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Согласование с родителями индивидуальных программ оздоровления, профилактических мероприятий, организованных в ДОУ.</a:t>
            </a:r>
          </a:p>
        </p:txBody>
      </p:sp>
      <p:sp>
        <p:nvSpPr>
          <p:cNvPr id="29698" name="Прямоугольник 3"/>
          <p:cNvSpPr>
            <a:spLocks noChangeArrowheads="1"/>
          </p:cNvSpPr>
          <p:nvPr/>
        </p:nvSpPr>
        <p:spPr bwMode="auto">
          <a:xfrm>
            <a:off x="611188" y="260350"/>
            <a:ext cx="7848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2" algn="ctr">
              <a:spcAft>
                <a:spcPts val="1000"/>
              </a:spcAft>
            </a:pPr>
            <a:r>
              <a:rPr lang="ru-RU" sz="2000" b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Формы взаимодействия с семьями воспитанников и социальными партнерами</a:t>
            </a:r>
            <a:endParaRPr lang="ru-RU" sz="200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Прямоугольник 1"/>
          <p:cNvSpPr>
            <a:spLocks noChangeArrowheads="1"/>
          </p:cNvSpPr>
          <p:nvPr/>
        </p:nvSpPr>
        <p:spPr bwMode="auto">
          <a:xfrm>
            <a:off x="827088" y="404813"/>
            <a:ext cx="7777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2" algn="ctr">
              <a:spcAft>
                <a:spcPts val="1000"/>
              </a:spcAft>
            </a:pPr>
            <a:r>
              <a:rPr lang="ru-RU" sz="2000" b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Формы взаимодействия с семьями воспитанников и социальными партнерами</a:t>
            </a:r>
            <a:endParaRPr lang="ru-RU" sz="200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0675" y="1112838"/>
            <a:ext cx="8569325" cy="57007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>
              <a:spcBef>
                <a:spcPts val="500"/>
              </a:spcBef>
              <a:spcAft>
                <a:spcPts val="500"/>
              </a:spcAft>
              <a:buFontTx/>
              <a:buAutoNum type="arabicPeriod" startAt="9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Ознакомление родителей с нетрадиционными методами оздоровления детского организма.</a:t>
            </a:r>
          </a:p>
          <a:p>
            <a:pPr marL="342900" indent="-342900" algn="just">
              <a:spcBef>
                <a:spcPts val="500"/>
              </a:spcBef>
              <a:spcAft>
                <a:spcPts val="500"/>
              </a:spcAft>
              <a:buFontTx/>
              <a:buAutoNum type="arabicPeriod" startAt="9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Использование интерактивных методов для привлечения внимания родителей к физкультурно-оздоровительной сфере: организация конкурсов, викторин, проектов, развлечений и т.п.</a:t>
            </a:r>
          </a:p>
          <a:p>
            <a:pPr marL="342900" indent="-342900" algn="just">
              <a:spcBef>
                <a:spcPts val="500"/>
              </a:spcBef>
              <a:spcAft>
                <a:spcPts val="500"/>
              </a:spcAft>
              <a:buFontTx/>
              <a:buAutoNum type="arabicPeriod" startAt="9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Пропаганда и освещение опыта семейного воспитания по физическому развитию детей и расширения представлений родителей о формах семейного досуга.</a:t>
            </a:r>
          </a:p>
          <a:p>
            <a:pPr marL="342900" indent="-342900" algn="just">
              <a:spcBef>
                <a:spcPts val="500"/>
              </a:spcBef>
              <a:spcAft>
                <a:spcPts val="500"/>
              </a:spcAft>
              <a:buFontTx/>
              <a:buAutoNum type="arabicPeriod" startAt="9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Консультативная, санитарно-просветительская и медико-педагогическая помощь семьям с учётом преобладающих запросов родителей на основе связи ДОУ с медицинскими учреждениями.</a:t>
            </a:r>
            <a:endParaRPr lang="ru-RU" sz="1600">
              <a:latin typeface="Calibri" pitchFamily="34" charset="0"/>
              <a:cs typeface="Times New Roman" pitchFamily="18" charset="0"/>
            </a:endParaRPr>
          </a:p>
          <a:p>
            <a:pPr marL="342900" indent="-342900" algn="just">
              <a:spcBef>
                <a:spcPts val="500"/>
              </a:spcBef>
              <a:spcAft>
                <a:spcPts val="500"/>
              </a:spcAft>
              <a:buFontTx/>
              <a:buAutoNum type="arabicPeriod" startAt="9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Организации дискуссий с элементами практикума по вопросам физического развития и воспитания детей.</a:t>
            </a:r>
            <a:endParaRPr lang="ru-RU" sz="1600">
              <a:latin typeface="Calibri" pitchFamily="34" charset="0"/>
              <a:cs typeface="Times New Roman" pitchFamily="18" charset="0"/>
            </a:endParaRPr>
          </a:p>
          <a:p>
            <a:pPr marL="342900" indent="-342900" algn="just">
              <a:spcBef>
                <a:spcPts val="500"/>
              </a:spcBef>
              <a:spcAft>
                <a:spcPts val="500"/>
              </a:spcAft>
              <a:buFontTx/>
              <a:buAutoNum type="arabicPeriod" startAt="9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Проведение дней открытых дверей, вечеров вопросов и ответов, совместных развлечений с целью знакомства родителей с формами физкультурно-оздоровительной работы в ДОУ.</a:t>
            </a:r>
          </a:p>
          <a:p>
            <a:pPr marL="342900" indent="-342900" algn="just">
              <a:spcBef>
                <a:spcPts val="500"/>
              </a:spcBef>
              <a:spcAft>
                <a:spcPts val="500"/>
              </a:spcAft>
              <a:buFontTx/>
              <a:buAutoNum type="arabicPeriod" startAt="9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Определение  и использование здоровьесберегающих технологий.</a:t>
            </a:r>
            <a:endParaRPr lang="ru-RU" sz="1600">
              <a:latin typeface="Calibri" pitchFamily="34" charset="0"/>
              <a:cs typeface="Times New Roman" pitchFamily="18" charset="0"/>
            </a:endParaRPr>
          </a:p>
          <a:p>
            <a:pPr marL="342900" indent="-342900" algn="just">
              <a:spcBef>
                <a:spcPts val="500"/>
              </a:spcBef>
              <a:spcAft>
                <a:spcPts val="500"/>
              </a:spcAft>
              <a:buFontTx/>
              <a:buAutoNum type="arabicPeriod" startAt="9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Правовое просвещение родителей на основе изучения социокультурного состояния родителей с целью повышения эффективности взаимодействия семьи и ДОУ, способствующего укреплению семьи, становлению гражданственности воспитанников, повышению имиджа ДОУ и уважению педагогов.</a:t>
            </a:r>
            <a:endParaRPr lang="ru-RU" sz="1600">
              <a:latin typeface="Calibri" pitchFamily="34" charset="0"/>
            </a:endParaRPr>
          </a:p>
          <a:p>
            <a:pPr marL="342900" indent="-342900" algn="just">
              <a:spcAft>
                <a:spcPts val="1000"/>
              </a:spcAft>
            </a:pPr>
            <a:r>
              <a:rPr lang="ru-RU" sz="1400" b="1">
                <a:latin typeface="Times New Roman" pitchFamily="18" charset="0"/>
              </a:rPr>
              <a:t> </a:t>
            </a:r>
            <a:endParaRPr lang="ru-RU" sz="14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Прямоугольник 4"/>
          <p:cNvSpPr>
            <a:spLocks noChangeArrowheads="1"/>
          </p:cNvSpPr>
          <p:nvPr/>
        </p:nvSpPr>
        <p:spPr bwMode="auto">
          <a:xfrm>
            <a:off x="307975" y="1341438"/>
            <a:ext cx="8569325" cy="434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000"/>
              </a:spcAft>
            </a:pPr>
            <a:r>
              <a:rPr lang="ru-RU" b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Цель: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ru-RU" sz="1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Позитивная социализация детей дошкольного возраста, приобщение детей к социокультурным нормам, традициям семьи, общества и государства.</a:t>
            </a:r>
            <a:endParaRPr lang="ru-RU" sz="16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spcAft>
                <a:spcPts val="1000"/>
              </a:spcAft>
            </a:pPr>
            <a:r>
              <a:rPr lang="ru-RU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Задачи:</a:t>
            </a:r>
            <a:endParaRPr lang="ru-RU">
              <a:solidFill>
                <a:srgbClr val="C0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742950" lvl="1" indent="-285750">
              <a:buFont typeface="Symbol" pitchFamily="18" charset="2"/>
              <a:buChar char=""/>
            </a:pPr>
            <a:r>
              <a:rPr lang="ru-RU" sz="1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Усвоение норм и ценностей, принятых в обществе, включая моральные и нравственные ценности.</a:t>
            </a:r>
            <a:endParaRPr lang="ru-RU" sz="16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742950" lvl="1" indent="-285750">
              <a:buFont typeface="Symbol" pitchFamily="18" charset="2"/>
              <a:buChar char=""/>
            </a:pPr>
            <a:r>
              <a:rPr lang="ru-RU" sz="1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Развитие общения и взаимодействия ребёнка со взрослыми и сверстниками.</a:t>
            </a:r>
            <a:endParaRPr lang="ru-RU" sz="16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742950" lvl="1" indent="-285750">
              <a:buFont typeface="Symbol" pitchFamily="18" charset="2"/>
              <a:buChar char=""/>
            </a:pPr>
            <a:r>
              <a:rPr lang="ru-RU" sz="1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Становление самостоятельности, целенаправленности и саморегуляции собственных действий.</a:t>
            </a:r>
            <a:endParaRPr lang="ru-RU" sz="16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742950" lvl="1" indent="-285750">
              <a:buFont typeface="Symbol" pitchFamily="18" charset="2"/>
              <a:buChar char=""/>
            </a:pPr>
            <a:r>
              <a:rPr lang="ru-RU" sz="1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Развитие социального и эмоционального интеллекта, эмоциональной отзывчивости, сопереживания.</a:t>
            </a:r>
            <a:endParaRPr lang="ru-RU" sz="16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742950" lvl="1" indent="-285750">
              <a:buFont typeface="Symbol" pitchFamily="18" charset="2"/>
              <a:buChar char=""/>
            </a:pPr>
            <a:r>
              <a:rPr lang="ru-RU" sz="1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Формирование уважительного отношения и чувства принадлежности к своей семье и к сообществу детей и взрослых в ДОУ</a:t>
            </a:r>
            <a:endParaRPr lang="ru-RU" sz="16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742950" lvl="1" indent="-285750">
              <a:buFont typeface="Symbol" pitchFamily="18" charset="2"/>
              <a:buChar char=""/>
            </a:pPr>
            <a:r>
              <a:rPr lang="ru-RU" sz="1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Формирование позитивных установок к различным видам труда и творчества. </a:t>
            </a:r>
            <a:endParaRPr lang="ru-RU" sz="16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742950" lvl="1" indent="-285750">
              <a:buFont typeface="Symbol" pitchFamily="18" charset="2"/>
              <a:buChar char=""/>
            </a:pPr>
            <a:r>
              <a:rPr lang="ru-RU" sz="1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Формирование основ безопасного поведения в быту, социуме, природе.</a:t>
            </a:r>
            <a:endParaRPr lang="ru-RU" sz="16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742950" lvl="1" indent="-285750">
              <a:spcAft>
                <a:spcPts val="1000"/>
              </a:spcAft>
              <a:buFont typeface="Symbol" pitchFamily="18" charset="2"/>
              <a:buChar char=""/>
            </a:pPr>
            <a:r>
              <a:rPr lang="ru-RU" sz="1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Формирование готовности  к совместной деятельности со сверстниками.</a:t>
            </a:r>
            <a:endParaRPr lang="ru-RU" sz="16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8313" y="404813"/>
            <a:ext cx="8135937" cy="863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область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развитие»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Выноска со стрелкой вправо 9"/>
          <p:cNvSpPr/>
          <p:nvPr/>
        </p:nvSpPr>
        <p:spPr>
          <a:xfrm rot="5400000">
            <a:off x="2046288" y="2562225"/>
            <a:ext cx="4679950" cy="1501775"/>
          </a:xfrm>
          <a:prstGeom prst="rightArrowCallout">
            <a:avLst>
              <a:gd name="adj1" fmla="val 16455"/>
              <a:gd name="adj2" fmla="val 15845"/>
              <a:gd name="adj3" fmla="val 58172"/>
              <a:gd name="adj4" fmla="val 469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046288" y="168275"/>
            <a:ext cx="4679950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деятельности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00088" y="1333500"/>
            <a:ext cx="3440112" cy="202406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игровой деятельности 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с целью освоения различных социальных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ролей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00088" y="3660775"/>
            <a:ext cx="3367087" cy="199231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2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Трудовое воспитание</a:t>
            </a:r>
            <a:endParaRPr lang="ru-RU" sz="2000" b="1" dirty="0">
              <a:solidFill>
                <a:srgbClr val="C00000"/>
              </a:solidFill>
              <a:ea typeface="Calibri"/>
              <a:cs typeface="Times New Roman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19638" y="3667125"/>
            <a:ext cx="3533775" cy="19939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Патриотическое воспитание детей дошкольного возраста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700588" y="1333500"/>
            <a:ext cx="3532187" cy="202406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основ безопасного поведения в быту, социуме, природе</a:t>
            </a:r>
            <a:r>
              <a:rPr lang="ru-RU" sz="2000" dirty="0"/>
              <a:t>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42988" y="5805488"/>
            <a:ext cx="6842125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Aft>
                <a:spcPts val="1000"/>
              </a:spcAft>
            </a:pPr>
            <a:r>
              <a:rPr lang="ru-RU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Вариативная часть представлена реализацией регионального учебного методического комплекта</a:t>
            </a:r>
            <a:endParaRPr lang="ru-RU" b="1">
              <a:solidFill>
                <a:srgbClr val="C00000"/>
              </a:solidFill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трелка углом вверх 23"/>
          <p:cNvSpPr/>
          <p:nvPr/>
        </p:nvSpPr>
        <p:spPr>
          <a:xfrm flipH="1" flipV="1">
            <a:off x="1628775" y="427038"/>
            <a:ext cx="879475" cy="4297362"/>
          </a:xfrm>
          <a:prstGeom prst="bentUpArrow">
            <a:avLst>
              <a:gd name="adj1" fmla="val 17319"/>
              <a:gd name="adj2" fmla="val 25000"/>
              <a:gd name="adj3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Стрелка углом вверх 22"/>
          <p:cNvSpPr/>
          <p:nvPr/>
        </p:nvSpPr>
        <p:spPr>
          <a:xfrm flipV="1">
            <a:off x="6738938" y="401638"/>
            <a:ext cx="850900" cy="4322762"/>
          </a:xfrm>
          <a:prstGeom prst="bentUpArrow">
            <a:avLst>
              <a:gd name="adj1" fmla="val 17319"/>
              <a:gd name="adj2" fmla="val 25000"/>
              <a:gd name="adj3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4392613" y="717550"/>
            <a:ext cx="358775" cy="40068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508250" y="188913"/>
            <a:ext cx="4230688" cy="514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797" name="Прямоугольник 1"/>
          <p:cNvSpPr>
            <a:spLocks noChangeArrowheads="1"/>
          </p:cNvSpPr>
          <p:nvPr/>
        </p:nvSpPr>
        <p:spPr bwMode="auto">
          <a:xfrm>
            <a:off x="323850" y="115888"/>
            <a:ext cx="84963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ru-RU" sz="2400" b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Формы  работы  с детьми</a:t>
            </a:r>
            <a:endParaRPr lang="ru-RU" sz="2000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88950" y="933450"/>
            <a:ext cx="2363788" cy="13049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Развитие  игровой  деятельности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8163" y="2736850"/>
            <a:ext cx="2363787" cy="13049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Формирование патриотических чувств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390900" y="4724400"/>
            <a:ext cx="2362200" cy="13049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Труд  в природе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390900" y="3141663"/>
            <a:ext cx="2362200" cy="130333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500"/>
              </a:spcBef>
              <a:spcAft>
                <a:spcPts val="1000"/>
              </a:spcAft>
            </a:pPr>
            <a:r>
              <a:rPr lang="ru-RU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Формирование</a:t>
            </a:r>
            <a:endParaRPr lang="ru-RU" sz="160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ru-RU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основ  собственной  безопасности </a:t>
            </a:r>
            <a:endParaRPr lang="ru-RU" sz="160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227763" y="4724400"/>
            <a:ext cx="2363787" cy="13049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Формирование  первичных представлений  о труде взрослых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227763" y="2736850"/>
            <a:ext cx="2363787" cy="13049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Самообслуживание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227763" y="933450"/>
            <a:ext cx="2363787" cy="15589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Формирование гендерной, семейной и гражданской принадлежности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059113" y="933450"/>
            <a:ext cx="2952750" cy="19907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Приобщение  к  элементарным  общепринятым     нормам  и  правилам   взаимоотношения  со  сверстниками   и  взрослым</a:t>
            </a:r>
            <a:r>
              <a:rPr lang="ru-RU" b="1" dirty="0">
                <a:solidFill>
                  <a:srgbClr val="002060"/>
                </a:solidFill>
                <a:ea typeface="Calibri"/>
                <a:cs typeface="Times New Roman"/>
              </a:rPr>
              <a:t>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38163" y="4724400"/>
            <a:ext cx="2363787" cy="13049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Хозяйственно-бытовой  труд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Прямоугольник 1"/>
          <p:cNvSpPr>
            <a:spLocks noChangeArrowheads="1"/>
          </p:cNvSpPr>
          <p:nvPr/>
        </p:nvSpPr>
        <p:spPr bwMode="auto">
          <a:xfrm>
            <a:off x="395288" y="260350"/>
            <a:ext cx="8280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2" algn="ctr">
              <a:spcAft>
                <a:spcPts val="1000"/>
              </a:spcAft>
            </a:pPr>
            <a:r>
              <a:rPr lang="ru-RU" sz="2000" b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Формы взаимодействия с семьями воспитанников</a:t>
            </a:r>
            <a:endParaRPr lang="ru-RU" sz="200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1007" y="765175"/>
            <a:ext cx="8208962" cy="597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323850" y="2233613"/>
            <a:ext cx="2232025" cy="1597025"/>
          </a:xfrm>
          <a:prstGeom prst="ellipse">
            <a:avLst/>
          </a:prstGeom>
          <a:solidFill>
            <a:srgbClr val="DEF9FE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деятельность</a:t>
            </a:r>
          </a:p>
        </p:txBody>
      </p:sp>
      <p:sp>
        <p:nvSpPr>
          <p:cNvPr id="35842" name="TextBox 3"/>
          <p:cNvSpPr txBox="1">
            <a:spLocks noChangeArrowheads="1"/>
          </p:cNvSpPr>
          <p:nvPr/>
        </p:nvSpPr>
        <p:spPr bwMode="auto">
          <a:xfrm>
            <a:off x="1055688" y="333375"/>
            <a:ext cx="734536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Формы реализации образовательной области </a:t>
            </a:r>
          </a:p>
          <a:p>
            <a:pPr algn="ctr"/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«Социально-коммуникативное развитие»</a:t>
            </a:r>
          </a:p>
        </p:txBody>
      </p:sp>
      <p:sp>
        <p:nvSpPr>
          <p:cNvPr id="5" name="Овал 4"/>
          <p:cNvSpPr/>
          <p:nvPr/>
        </p:nvSpPr>
        <p:spPr>
          <a:xfrm>
            <a:off x="1439863" y="5013325"/>
            <a:ext cx="2124075" cy="1600200"/>
          </a:xfrm>
          <a:prstGeom prst="ellipse">
            <a:avLst/>
          </a:prstGeom>
          <a:solidFill>
            <a:srgbClr val="DEF9FE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Социальное экспериментирование</a:t>
            </a:r>
          </a:p>
        </p:txBody>
      </p:sp>
      <p:sp>
        <p:nvSpPr>
          <p:cNvPr id="6" name="Овал 5"/>
          <p:cNvSpPr/>
          <p:nvPr/>
        </p:nvSpPr>
        <p:spPr>
          <a:xfrm>
            <a:off x="5021263" y="5013325"/>
            <a:ext cx="2287587" cy="1600200"/>
          </a:xfrm>
          <a:prstGeom prst="ellipse">
            <a:avLst/>
          </a:prstGeom>
          <a:solidFill>
            <a:srgbClr val="DEF9FE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Коллекционирование</a:t>
            </a:r>
          </a:p>
        </p:txBody>
      </p:sp>
      <p:sp>
        <p:nvSpPr>
          <p:cNvPr id="7" name="Овал 6"/>
          <p:cNvSpPr/>
          <p:nvPr/>
        </p:nvSpPr>
        <p:spPr>
          <a:xfrm>
            <a:off x="6084888" y="2565400"/>
            <a:ext cx="1943100" cy="1693863"/>
          </a:xfrm>
          <a:prstGeom prst="ellipse">
            <a:avLst/>
          </a:prstGeom>
          <a:solidFill>
            <a:srgbClr val="DEF9FE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 общения</a:t>
            </a:r>
          </a:p>
        </p:txBody>
      </p:sp>
      <p:sp>
        <p:nvSpPr>
          <p:cNvPr id="8" name="Овал 7"/>
          <p:cNvSpPr/>
          <p:nvPr/>
        </p:nvSpPr>
        <p:spPr>
          <a:xfrm>
            <a:off x="3435350" y="1412875"/>
            <a:ext cx="2073275" cy="1641475"/>
          </a:xfrm>
          <a:prstGeom prst="ellipse">
            <a:avLst/>
          </a:prstGeom>
          <a:solidFill>
            <a:srgbClr val="DEF9FE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</a:t>
            </a:r>
          </a:p>
        </p:txBody>
      </p:sp>
      <p:sp>
        <p:nvSpPr>
          <p:cNvPr id="9" name="Стрелка вправо 8"/>
          <p:cNvSpPr/>
          <p:nvPr/>
        </p:nvSpPr>
        <p:spPr>
          <a:xfrm rot="967555">
            <a:off x="5724525" y="1876425"/>
            <a:ext cx="977900" cy="484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 rot="20753722">
            <a:off x="2436813" y="1846263"/>
            <a:ext cx="977900" cy="484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5152858">
            <a:off x="1383507" y="4098131"/>
            <a:ext cx="977900" cy="484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10800000">
            <a:off x="3749675" y="5518150"/>
            <a:ext cx="977900" cy="484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7559040">
            <a:off x="6970713" y="4581525"/>
            <a:ext cx="979488" cy="484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852" name="TextBox 13"/>
          <p:cNvSpPr txBox="1">
            <a:spLocks noChangeArrowheads="1"/>
          </p:cNvSpPr>
          <p:nvPr/>
        </p:nvSpPr>
        <p:spPr bwMode="auto">
          <a:xfrm>
            <a:off x="2713038" y="3411538"/>
            <a:ext cx="3240087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Поддержка детской </a:t>
            </a:r>
          </a:p>
          <a:p>
            <a:r>
              <a:rPr lang="ru-RU" sz="2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игровой инициативы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39750" y="260350"/>
            <a:ext cx="7993063" cy="57626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область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«Речевое развитие»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09663" y="981075"/>
            <a:ext cx="6985000" cy="555783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Формирование устной речи и навыков речевого общения с окружающими на основе овладения литературным языком своего народа.</a:t>
            </a:r>
            <a:endParaRPr lang="ru-RU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 </a:t>
            </a:r>
            <a:endParaRPr lang="ru-RU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r>
              <a:rPr lang="ru-RU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>
              <a:solidFill>
                <a:srgbClr val="C00000"/>
              </a:solidFill>
              <a:latin typeface="Calibri" pitchFamily="34" charset="0"/>
            </a:endParaRPr>
          </a:p>
          <a:p>
            <a:pPr>
              <a:spcBef>
                <a:spcPts val="500"/>
              </a:spcBef>
              <a:buFont typeface="Calibri" pitchFamily="34" charset="0"/>
              <a:buAutoNum type="arabicPeriod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Овладение речью как средством общения и культуры.</a:t>
            </a:r>
            <a:endParaRPr lang="ru-RU">
              <a:latin typeface="Calibri" pitchFamily="34" charset="0"/>
            </a:endParaRPr>
          </a:p>
          <a:p>
            <a:pPr>
              <a:spcBef>
                <a:spcPts val="500"/>
              </a:spcBef>
              <a:buFont typeface="Calibri" pitchFamily="34" charset="0"/>
              <a:buAutoNum type="arabicPeriod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Обогащение активного словаря.</a:t>
            </a:r>
            <a:endParaRPr lang="ru-RU">
              <a:latin typeface="Calibri" pitchFamily="34" charset="0"/>
            </a:endParaRPr>
          </a:p>
          <a:p>
            <a:pPr>
              <a:spcBef>
                <a:spcPts val="500"/>
              </a:spcBef>
              <a:buFont typeface="Calibri" pitchFamily="34" charset="0"/>
              <a:buAutoNum type="arabicPeriod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Развитие связной, грамматически правильной диалоговой и монологической речи.</a:t>
            </a:r>
            <a:endParaRPr lang="ru-RU">
              <a:latin typeface="Calibri" pitchFamily="34" charset="0"/>
            </a:endParaRPr>
          </a:p>
          <a:p>
            <a:pPr>
              <a:spcBef>
                <a:spcPts val="500"/>
              </a:spcBef>
              <a:buFont typeface="Calibri" pitchFamily="34" charset="0"/>
              <a:buAutoNum type="arabicPeriod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Развитие речевого творчества.</a:t>
            </a:r>
            <a:endParaRPr lang="ru-RU">
              <a:latin typeface="Calibri" pitchFamily="34" charset="0"/>
            </a:endParaRPr>
          </a:p>
          <a:p>
            <a:pPr>
              <a:spcBef>
                <a:spcPts val="500"/>
              </a:spcBef>
              <a:buFont typeface="Calibri" pitchFamily="34" charset="0"/>
              <a:buAutoNum type="arabicPeriod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Знакомство с книжной культурой, детской литературой, понимание на слух текстов различных жанров детской литературы.</a:t>
            </a:r>
            <a:endParaRPr lang="ru-RU">
              <a:latin typeface="Calibri" pitchFamily="34" charset="0"/>
            </a:endParaRPr>
          </a:p>
          <a:p>
            <a:pPr>
              <a:spcBef>
                <a:spcPts val="500"/>
              </a:spcBef>
              <a:buFont typeface="Calibri" pitchFamily="34" charset="0"/>
              <a:buAutoNum type="arabicPeriod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Формирование звуковой аналитико-синтетической активности, как предпосылки обучения грамоте.</a:t>
            </a:r>
            <a:endParaRPr lang="ru-RU">
              <a:latin typeface="Calibri" pitchFamily="34" charset="0"/>
            </a:endParaRPr>
          </a:p>
          <a:p>
            <a:pPr>
              <a:spcBef>
                <a:spcPts val="500"/>
              </a:spcBef>
              <a:buFont typeface="Calibri" pitchFamily="34" charset="0"/>
              <a:buAutoNum type="arabicPeriod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Развитие звуковой и интонационной культуры речи, фонематического слуха.</a:t>
            </a:r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899594" y="682824"/>
            <a:ext cx="2160240" cy="457200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58889" y="1844824"/>
            <a:ext cx="8424936" cy="4752528"/>
          </a:xfrm>
          <a:prstGeom prst="roundRect">
            <a:avLst>
              <a:gd name="adj" fmla="val 7023"/>
            </a:avLst>
          </a:prstGeom>
          <a:gradFill flip="none" rotWithShape="1">
            <a:gsLst>
              <a:gs pos="0">
                <a:srgbClr val="DEF9FE">
                  <a:shade val="30000"/>
                  <a:satMod val="115000"/>
                </a:srgbClr>
              </a:gs>
              <a:gs pos="50000">
                <a:srgbClr val="DEF9FE">
                  <a:shade val="67500"/>
                  <a:satMod val="115000"/>
                </a:srgbClr>
              </a:gs>
              <a:gs pos="100000">
                <a:srgbClr val="DEF9FE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912431" y="684312"/>
            <a:ext cx="2160240" cy="4572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</a:p>
        </p:txBody>
      </p:sp>
      <p:cxnSp>
        <p:nvCxnSpPr>
          <p:cNvPr id="10" name="Прямая со стрелкой 9"/>
          <p:cNvCxnSpPr>
            <a:stCxn id="0" idx="2"/>
            <a:endCxn id="0" idx="0"/>
          </p:cNvCxnSpPr>
          <p:nvPr/>
        </p:nvCxnSpPr>
        <p:spPr>
          <a:xfrm>
            <a:off x="1979613" y="1139825"/>
            <a:ext cx="2592387" cy="70485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0" idx="2"/>
          </p:cNvCxnSpPr>
          <p:nvPr/>
        </p:nvCxnSpPr>
        <p:spPr>
          <a:xfrm flipH="1">
            <a:off x="4486275" y="1141413"/>
            <a:ext cx="2506663" cy="71913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0" idx="3"/>
            <a:endCxn id="0" idx="1"/>
          </p:cNvCxnSpPr>
          <p:nvPr/>
        </p:nvCxnSpPr>
        <p:spPr>
          <a:xfrm>
            <a:off x="3059113" y="911225"/>
            <a:ext cx="2852737" cy="1588"/>
          </a:xfrm>
          <a:prstGeom prst="straightConnector1">
            <a:avLst/>
          </a:prstGeom>
          <a:ln w="571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1692275" y="2060575"/>
            <a:ext cx="554355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развития речи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4997450" y="3254375"/>
            <a:ext cx="3390900" cy="8620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взаимосвязи работы над различными сторонами языка</a:t>
            </a:r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4997450" y="2533650"/>
            <a:ext cx="3390900" cy="5905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осознания явлений языка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22300" y="3213100"/>
            <a:ext cx="3852863" cy="8620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коммуникативно-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деятельностного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подхода к развитию речи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11188" y="2517775"/>
            <a:ext cx="3875087" cy="6207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взаимосвязи сенсорного, умственного и речевого развития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22300" y="4221163"/>
            <a:ext cx="3852863" cy="9239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развития языкового чутья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4984750" y="4233863"/>
            <a:ext cx="3390900" cy="9239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обогащения мотивации речевой деятельности</a:t>
            </a:r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1116013" y="5229225"/>
            <a:ext cx="6624637" cy="5032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обеспечения активной языковой практики</a:t>
            </a:r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622300" y="5876925"/>
            <a:ext cx="7753350" cy="6238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Вариативная часть представлена национально-региональным компонентом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879725" y="4292600"/>
            <a:ext cx="3421063" cy="78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Выноска со стрелкой вниз 10"/>
          <p:cNvSpPr/>
          <p:nvPr/>
        </p:nvSpPr>
        <p:spPr>
          <a:xfrm>
            <a:off x="1139825" y="1439863"/>
            <a:ext cx="1392238" cy="2276475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Выноска со стрелкой вниз 11"/>
          <p:cNvSpPr/>
          <p:nvPr/>
        </p:nvSpPr>
        <p:spPr>
          <a:xfrm>
            <a:off x="6726238" y="1416050"/>
            <a:ext cx="1393825" cy="2278063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2879725" y="1341438"/>
            <a:ext cx="3421063" cy="2344737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343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917" name="TextBox 1"/>
          <p:cNvSpPr txBox="1">
            <a:spLocks noChangeArrowheads="1"/>
          </p:cNvSpPr>
          <p:nvPr/>
        </p:nvSpPr>
        <p:spPr bwMode="auto">
          <a:xfrm>
            <a:off x="611188" y="260350"/>
            <a:ext cx="79930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работы по развитию речи детей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91580" y="1124744"/>
            <a:ext cx="2088232" cy="1800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словаря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91580" y="3686133"/>
            <a:ext cx="2088232" cy="1800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связной речи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63888" y="3717032"/>
            <a:ext cx="2088232" cy="1800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осознания явлений языка и речи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312902" y="3717032"/>
            <a:ext cx="2219537" cy="1800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любви и интереса к художественному слову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300192" y="1124744"/>
            <a:ext cx="2304256" cy="18002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грамматического строя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641812" y="1124744"/>
            <a:ext cx="2088232" cy="18002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звуковой культуры речи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Прямоугольник 1"/>
          <p:cNvSpPr>
            <a:spLocks noChangeArrowheads="1"/>
          </p:cNvSpPr>
          <p:nvPr/>
        </p:nvSpPr>
        <p:spPr bwMode="auto">
          <a:xfrm>
            <a:off x="0" y="960438"/>
            <a:ext cx="9144000" cy="556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Совместное формирование библиотеки для детей (познавательно-художественная литература, энциклопедии).</a:t>
            </a:r>
            <a:endParaRPr lang="ru-RU" sz="1200" b="1" dirty="0">
              <a:latin typeface="Calibri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«Академия для родителей» - клуб совместной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деятельности</a:t>
            </a:r>
            <a:endParaRPr lang="ru-RU" sz="1200" b="1" dirty="0">
              <a:latin typeface="Calibri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Собеседование с ребёнком в присутствии родителей. Проводится с целью определения речевого развития дошкольника и является тактичным способом налаживания общения с родителями, демонстрации возможностей ребёнка. Опосредованно предостерегает родителей от авторитарного управления  развитием ребёнка и жёсткой установки на результат.</a:t>
            </a:r>
            <a:endParaRPr lang="ru-RU" sz="1200" b="1" dirty="0">
              <a:latin typeface="Calibri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Ознакомление родителей с деятельностью детей   (видеозапись). Использование видеоматериалов с целью проведения индивидуальных консультаций с родителями, где анализируется речевое развитие ребёнка, умение общаться со сверстниками. Выявление причин негативных тенденций и совместный с родителями поиск путей их преодоления.</a:t>
            </a:r>
            <a:endParaRPr lang="ru-RU" sz="1200" b="1" dirty="0">
              <a:latin typeface="Calibri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Открытые мероприятия с детьми для родителей.</a:t>
            </a:r>
            <a:endParaRPr lang="ru-RU" sz="1200" b="1" dirty="0">
              <a:latin typeface="Calibri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Организация партнёрской деятельности детей и взрослых по выпуску семейных газет и журналов с целью обогащения коммуникативного опыта дошкольников; создания продуктов творческой  художественно-речевой деятельности (тематические альбомы с рассказами и т.п.) с целью развития речевых способностей и воображения.</a:t>
            </a:r>
            <a:endParaRPr lang="ru-RU" sz="1200" b="1" dirty="0">
              <a:latin typeface="Calibri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Совместные досуги, праздники, литературные вечера на основе взаимодействия родителей и детей, в том числе на татарском языке.</a:t>
            </a:r>
            <a:endParaRPr lang="ru-RU" sz="1200" b="1" dirty="0">
              <a:latin typeface="Calibri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Информирование родителей о содержании деятельности ДОУ по развитию речи, их достижениях и интересах:</a:t>
            </a:r>
            <a:endParaRPr lang="ru-RU" sz="1200" b="1" dirty="0">
              <a:latin typeface="Calibri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Создание в группе тематических выставок при участии родителей: «Дары природы», «История вещей», «Родной край»,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«Профессии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наших родителей», «Транспорт» и др. целью расширения кругозора и обогащению словаря дошкольников.</a:t>
            </a:r>
            <a:endParaRPr lang="ru-RU" sz="1200" b="1" dirty="0">
              <a:latin typeface="Calibri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Совместная работа родителей, ребёнка и педагога по созданию альбома «Мои интересы и достижения» и др.; по подготовке тематических бесед «Мои любимые игрушки», «Игры детства моих родителей», «На пороге Новый год» и т.п.</a:t>
            </a:r>
            <a:endParaRPr lang="ru-RU" sz="1200" b="1" dirty="0">
              <a:latin typeface="Calibri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Создание тематических выставок детских книг при участии семьи.</a:t>
            </a:r>
            <a:endParaRPr lang="ru-RU" sz="1200" b="1" dirty="0">
              <a:latin typeface="Calibri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Тематические литературные и познавательные праздники «Вечер сказок», «Любимые стихи детства» с участием родителей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39938" name="Прямоугольник 2"/>
          <p:cNvSpPr>
            <a:spLocks noChangeArrowheads="1"/>
          </p:cNvSpPr>
          <p:nvPr/>
        </p:nvSpPr>
        <p:spPr bwMode="auto">
          <a:xfrm>
            <a:off x="395288" y="115888"/>
            <a:ext cx="85232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Формы взаимодействия с семьями воспитанников </a:t>
            </a:r>
          </a:p>
          <a:p>
            <a:pPr algn="ctr"/>
            <a:r>
              <a:rPr lang="ru-RU" sz="2000" b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ОО «Речевое развитие» </a:t>
            </a:r>
            <a:endParaRPr lang="ru-RU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трелка вниз 7"/>
          <p:cNvSpPr/>
          <p:nvPr/>
        </p:nvSpPr>
        <p:spPr>
          <a:xfrm>
            <a:off x="6538913" y="2446338"/>
            <a:ext cx="385762" cy="682625"/>
          </a:xfrm>
          <a:prstGeom prst="downArrow">
            <a:avLst>
              <a:gd name="adj1" fmla="val 50000"/>
              <a:gd name="adj2" fmla="val 1288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18818048">
            <a:off x="4039394" y="1940719"/>
            <a:ext cx="387350" cy="3071812"/>
          </a:xfrm>
          <a:prstGeom prst="downArrow">
            <a:avLst>
              <a:gd name="adj1" fmla="val 50000"/>
              <a:gd name="adj2" fmla="val 12820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963" name="TextBox 1"/>
          <p:cNvSpPr txBox="1">
            <a:spLocks noChangeArrowheads="1"/>
          </p:cNvSpPr>
          <p:nvPr/>
        </p:nvSpPr>
        <p:spPr bwMode="auto">
          <a:xfrm>
            <a:off x="468313" y="312738"/>
            <a:ext cx="80645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Способы поддержки детской инициативы</a:t>
            </a:r>
          </a:p>
          <a:p>
            <a:pPr algn="ctr"/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 речевом развитии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71550" y="1565275"/>
            <a:ext cx="2736850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64163" y="1565275"/>
            <a:ext cx="2736850" cy="914400"/>
          </a:xfrm>
          <a:prstGeom prst="rect">
            <a:avLst/>
          </a:prstGeom>
          <a:solidFill>
            <a:srgbClr val="FFFF0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Позиция педагога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01713" y="4303713"/>
            <a:ext cx="2735262" cy="914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детей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64163" y="3068638"/>
            <a:ext cx="2736850" cy="3384550"/>
          </a:xfrm>
          <a:prstGeom prst="rect">
            <a:avLst/>
          </a:prstGeom>
          <a:solidFill>
            <a:srgbClr val="DEF9FE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Виды деятельности с детьми;</a:t>
            </a:r>
          </a:p>
          <a:p>
            <a:pPr marL="285750" indent="-285750"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дидактических речевых игр;</a:t>
            </a:r>
          </a:p>
          <a:p>
            <a:pPr marL="285750" indent="-285750"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общение детей, в том числе на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русском языке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 rot="16200000">
            <a:off x="4356894" y="3947319"/>
            <a:ext cx="387350" cy="1627188"/>
          </a:xfrm>
          <a:prstGeom prst="downArrow">
            <a:avLst>
              <a:gd name="adj1" fmla="val 50000"/>
              <a:gd name="adj2" fmla="val 1542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трелка вверх 11"/>
          <p:cNvSpPr/>
          <p:nvPr/>
        </p:nvSpPr>
        <p:spPr>
          <a:xfrm rot="6084622">
            <a:off x="3336131" y="1704182"/>
            <a:ext cx="268287" cy="8826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Стрелка вверх 20"/>
          <p:cNvSpPr/>
          <p:nvPr/>
        </p:nvSpPr>
        <p:spPr>
          <a:xfrm rot="2512367">
            <a:off x="1452563" y="2411413"/>
            <a:ext cx="268287" cy="881062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Стрелка вверх 21"/>
          <p:cNvSpPr/>
          <p:nvPr/>
        </p:nvSpPr>
        <p:spPr>
          <a:xfrm rot="20017337">
            <a:off x="1770063" y="4398963"/>
            <a:ext cx="266700" cy="8826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Стрелка вверх 22"/>
          <p:cNvSpPr/>
          <p:nvPr/>
        </p:nvSpPr>
        <p:spPr>
          <a:xfrm rot="16812725">
            <a:off x="3455194" y="5307807"/>
            <a:ext cx="268287" cy="8826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Стрелка вверх 23"/>
          <p:cNvSpPr/>
          <p:nvPr/>
        </p:nvSpPr>
        <p:spPr>
          <a:xfrm rot="15716761">
            <a:off x="5653881" y="5291932"/>
            <a:ext cx="268287" cy="8826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Стрелка вверх 24"/>
          <p:cNvSpPr/>
          <p:nvPr/>
        </p:nvSpPr>
        <p:spPr>
          <a:xfrm rot="13159233">
            <a:off x="8061325" y="4311650"/>
            <a:ext cx="268288" cy="8826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Стрелка вверх 25"/>
          <p:cNvSpPr/>
          <p:nvPr/>
        </p:nvSpPr>
        <p:spPr>
          <a:xfrm rot="9001257">
            <a:off x="7037388" y="2312988"/>
            <a:ext cx="268287" cy="8826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Стрелка вверх 26"/>
          <p:cNvSpPr/>
          <p:nvPr/>
        </p:nvSpPr>
        <p:spPr>
          <a:xfrm rot="4371080">
            <a:off x="5498306" y="1856582"/>
            <a:ext cx="268287" cy="8826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993" name="Прямоугольник 1"/>
          <p:cNvSpPr>
            <a:spLocks noChangeArrowheads="1"/>
          </p:cNvSpPr>
          <p:nvPr/>
        </p:nvSpPr>
        <p:spPr bwMode="auto">
          <a:xfrm>
            <a:off x="539750" y="333375"/>
            <a:ext cx="8280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Формы реализации образовательной области </a:t>
            </a:r>
          </a:p>
          <a:p>
            <a:pPr algn="ctr"/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«Речевое развитие»</a:t>
            </a:r>
          </a:p>
        </p:txBody>
      </p:sp>
      <p:sp>
        <p:nvSpPr>
          <p:cNvPr id="3" name="Овал 2"/>
          <p:cNvSpPr/>
          <p:nvPr/>
        </p:nvSpPr>
        <p:spPr>
          <a:xfrm>
            <a:off x="900113" y="1249363"/>
            <a:ext cx="2232025" cy="125571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деятельность</a:t>
            </a:r>
          </a:p>
        </p:txBody>
      </p:sp>
      <p:sp>
        <p:nvSpPr>
          <p:cNvPr id="4" name="Овал 3"/>
          <p:cNvSpPr/>
          <p:nvPr/>
        </p:nvSpPr>
        <p:spPr>
          <a:xfrm>
            <a:off x="3856038" y="1773238"/>
            <a:ext cx="1647825" cy="1379537"/>
          </a:xfrm>
          <a:prstGeom prst="ellipse">
            <a:avLst/>
          </a:prstGeom>
          <a:solidFill>
            <a:srgbClr val="DEF9FE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(дидактическая, с правилами)</a:t>
            </a:r>
          </a:p>
        </p:txBody>
      </p:sp>
      <p:sp>
        <p:nvSpPr>
          <p:cNvPr id="5" name="Овал 4"/>
          <p:cNvSpPr/>
          <p:nvPr/>
        </p:nvSpPr>
        <p:spPr>
          <a:xfrm>
            <a:off x="3131840" y="3388837"/>
            <a:ext cx="3024336" cy="1364569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 художественной и познавательной литературы</a:t>
            </a:r>
          </a:p>
        </p:txBody>
      </p:sp>
      <p:sp>
        <p:nvSpPr>
          <p:cNvPr id="6" name="Овал 5"/>
          <p:cNvSpPr/>
          <p:nvPr/>
        </p:nvSpPr>
        <p:spPr>
          <a:xfrm>
            <a:off x="395288" y="2938463"/>
            <a:ext cx="2089150" cy="148907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Викторины, конкурсы</a:t>
            </a:r>
          </a:p>
        </p:txBody>
      </p:sp>
      <p:sp>
        <p:nvSpPr>
          <p:cNvPr id="7" name="Овал 6"/>
          <p:cNvSpPr/>
          <p:nvPr/>
        </p:nvSpPr>
        <p:spPr>
          <a:xfrm>
            <a:off x="1587500" y="4868863"/>
            <a:ext cx="1584325" cy="14414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Беседа, рассказ, диалог</a:t>
            </a:r>
          </a:p>
        </p:txBody>
      </p:sp>
      <p:sp>
        <p:nvSpPr>
          <p:cNvPr id="8" name="Овал 7"/>
          <p:cNvSpPr/>
          <p:nvPr/>
        </p:nvSpPr>
        <p:spPr>
          <a:xfrm>
            <a:off x="3884613" y="5013325"/>
            <a:ext cx="1447800" cy="143986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ООД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6094413" y="4897438"/>
            <a:ext cx="2101850" cy="1441450"/>
          </a:xfrm>
          <a:prstGeom prst="ellipse">
            <a:avLst/>
          </a:prstGeom>
          <a:solidFill>
            <a:srgbClr val="FFFF0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Экспериментирование</a:t>
            </a:r>
          </a:p>
        </p:txBody>
      </p:sp>
      <p:sp>
        <p:nvSpPr>
          <p:cNvPr id="10" name="Овал 9"/>
          <p:cNvSpPr/>
          <p:nvPr/>
        </p:nvSpPr>
        <p:spPr>
          <a:xfrm>
            <a:off x="6659563" y="3089275"/>
            <a:ext cx="2305050" cy="156368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Коллекционирование</a:t>
            </a:r>
          </a:p>
        </p:txBody>
      </p:sp>
      <p:sp>
        <p:nvSpPr>
          <p:cNvPr id="11" name="Овал 10"/>
          <p:cNvSpPr/>
          <p:nvPr/>
        </p:nvSpPr>
        <p:spPr>
          <a:xfrm>
            <a:off x="6011863" y="1249363"/>
            <a:ext cx="1800225" cy="1438275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39750" y="404813"/>
            <a:ext cx="8064500" cy="4572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Образовательная область </a:t>
            </a:r>
            <a:r>
              <a:rPr lang="ru-RU" sz="2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«Познавательное развитие»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750" y="1268413"/>
            <a:ext cx="8064500" cy="42624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развитие познавательных интересов и познавательных способностей детей, которые можно подразделить на сенсорные, интеллектуально-познавательные и интеллектуально-творческие.</a:t>
            </a:r>
            <a:endParaRPr lang="ru-RU" sz="16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/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dirty="0">
              <a:solidFill>
                <a:srgbClr val="C00000"/>
              </a:solidFill>
              <a:latin typeface="Calibri" pitchFamily="34" charset="0"/>
            </a:endParaRPr>
          </a:p>
          <a:p>
            <a:pPr algn="just">
              <a:spcBef>
                <a:spcPts val="500"/>
              </a:spcBef>
              <a:buFont typeface="Calibri" pitchFamily="34" charset="0"/>
              <a:buAutoNum type="arabicParenR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Развитие интересов детей, любознательности и познавательной мотивации.</a:t>
            </a:r>
            <a:endParaRPr lang="ru-RU" sz="1600" dirty="0">
              <a:latin typeface="Calibri" pitchFamily="34" charset="0"/>
            </a:endParaRPr>
          </a:p>
          <a:p>
            <a:pPr algn="just">
              <a:spcBef>
                <a:spcPts val="500"/>
              </a:spcBef>
              <a:buFont typeface="Calibri" pitchFamily="34" charset="0"/>
              <a:buAutoNum type="arabicParenR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Формирование познавательных действий, становление сознания.</a:t>
            </a:r>
            <a:endParaRPr lang="ru-RU" sz="1600" dirty="0">
              <a:latin typeface="Calibri" pitchFamily="34" charset="0"/>
            </a:endParaRPr>
          </a:p>
          <a:p>
            <a:pPr algn="just">
              <a:spcBef>
                <a:spcPts val="500"/>
              </a:spcBef>
              <a:buFont typeface="Calibri" pitchFamily="34" charset="0"/>
              <a:buAutoNum type="arabicParenR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Развитие воображения и творческой активности.</a:t>
            </a:r>
            <a:endParaRPr lang="ru-RU" sz="1600" dirty="0">
              <a:latin typeface="Calibri" pitchFamily="34" charset="0"/>
            </a:endParaRPr>
          </a:p>
          <a:p>
            <a:pPr algn="just">
              <a:spcBef>
                <a:spcPts val="500"/>
              </a:spcBef>
              <a:buFont typeface="Calibri" pitchFamily="34" charset="0"/>
              <a:buAutoNum type="arabicParenR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Формирование первичных представлений о себе, других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др.).</a:t>
            </a:r>
            <a:endParaRPr lang="ru-RU" sz="1600" dirty="0">
              <a:latin typeface="Calibri" pitchFamily="34" charset="0"/>
            </a:endParaRPr>
          </a:p>
          <a:p>
            <a:pPr algn="just">
              <a:spcBef>
                <a:spcPts val="500"/>
              </a:spcBef>
              <a:buFont typeface="Calibri" pitchFamily="34" charset="0"/>
              <a:buAutoNum type="arabicParenR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Формирование первичных представлений о малой родине и Отечестве, представлений о социокультурных ценностях народа, об отечественных традициях и праздниках.</a:t>
            </a:r>
            <a:endParaRPr lang="ru-RU" sz="1600" dirty="0">
              <a:latin typeface="Calibri" pitchFamily="34" charset="0"/>
            </a:endParaRPr>
          </a:p>
          <a:p>
            <a:pPr algn="just">
              <a:spcBef>
                <a:spcPts val="500"/>
              </a:spcBef>
              <a:buFont typeface="Calibri" pitchFamily="34" charset="0"/>
              <a:buAutoNum type="arabicParenR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Формирование первичных представлений о планете Земля как общем доме людей, об особенностях её природы, многообразии стран и народов.</a:t>
            </a:r>
            <a:endParaRPr lang="ru-RU" sz="16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8313" y="887413"/>
            <a:ext cx="3959225" cy="6873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элементарных математических представлений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8313" y="3933825"/>
            <a:ext cx="3959225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Детское экспериментирование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75175" y="930275"/>
            <a:ext cx="4244975" cy="6445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целостной картины мира</a:t>
            </a:r>
          </a:p>
        </p:txBody>
      </p:sp>
      <p:sp>
        <p:nvSpPr>
          <p:cNvPr id="44036" name="TextBox 6"/>
          <p:cNvSpPr txBox="1">
            <a:spLocks noChangeArrowheads="1"/>
          </p:cNvSpPr>
          <p:nvPr/>
        </p:nvSpPr>
        <p:spPr bwMode="auto">
          <a:xfrm>
            <a:off x="928688" y="325438"/>
            <a:ext cx="729138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познавательного развития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65138" y="1700213"/>
            <a:ext cx="3962400" cy="19446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интеллектуальное развитие детей, формирование приемов умственной деятельности, творческого и вариативного мышления на основе овладения детьми количественными отношениями предметов и явлений окружающего мира.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579938" y="1700213"/>
            <a:ext cx="4240212" cy="19446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интеллектуальное развитие детей, формирование приемов умственной деятельности, творческого и вариативного мышления на основе расширения знаний об окружающей действительности,  общего кругозора.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616450" y="3933825"/>
            <a:ext cx="4203700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Детское конструирование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8313" y="5057775"/>
            <a:ext cx="3959225" cy="13954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Наблюдения,  опытническая, познавательно-поисковая деятельность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859338" y="5057775"/>
            <a:ext cx="3960812" cy="13954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Различные виды конструирования с познавательной целью, ручной труд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>
            <a:spLocks noChangeArrowheads="1"/>
          </p:cNvSpPr>
          <p:nvPr/>
        </p:nvSpPr>
        <p:spPr bwMode="auto">
          <a:xfrm>
            <a:off x="1733550" y="404813"/>
            <a:ext cx="6048375" cy="576262"/>
          </a:xfrm>
          <a:prstGeom prst="roundRect">
            <a:avLst>
              <a:gd name="adj" fmla="val 16667"/>
            </a:avLst>
          </a:prstGeom>
          <a:solidFill>
            <a:schemeClr val="bg2">
              <a:lumMod val="20000"/>
              <a:lumOff val="80000"/>
            </a:schemeClr>
          </a:solidFill>
          <a:ln w="19050">
            <a:solidFill>
              <a:schemeClr val="tx2">
                <a:lumMod val="75000"/>
              </a:schemeClr>
            </a:solidFill>
            <a:round/>
            <a:headEnd/>
            <a:tailEnd/>
          </a:ln>
          <a:effectLst/>
          <a:extLst/>
        </p:spPr>
        <p:txBody>
          <a:bodyPr upright="1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Познавательное развитие дошкольников</a:t>
            </a:r>
            <a:endParaRPr lang="ru-RU" sz="1600" dirty="0">
              <a:solidFill>
                <a:srgbClr val="FF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>
            <a:spLocks noChangeArrowheads="1"/>
          </p:cNvSpPr>
          <p:nvPr/>
        </p:nvSpPr>
        <p:spPr bwMode="auto">
          <a:xfrm>
            <a:off x="846854" y="1412776"/>
            <a:ext cx="3221090" cy="792088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upright="1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Развитие мышления памяти и внимания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>
            <a:spLocks noChangeArrowheads="1"/>
          </p:cNvSpPr>
          <p:nvPr/>
        </p:nvSpPr>
        <p:spPr bwMode="auto">
          <a:xfrm>
            <a:off x="846854" y="2420889"/>
            <a:ext cx="3221090" cy="708496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upright="1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Различные виды деятельности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>
            <a:spLocks noChangeArrowheads="1"/>
          </p:cNvSpPr>
          <p:nvPr/>
        </p:nvSpPr>
        <p:spPr bwMode="auto">
          <a:xfrm>
            <a:off x="872952" y="5589240"/>
            <a:ext cx="3194992" cy="678557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upright="1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Детская любознательность</a:t>
            </a:r>
          </a:p>
        </p:txBody>
      </p:sp>
      <p:sp>
        <p:nvSpPr>
          <p:cNvPr id="10" name="Скругленный прямоугольник 9"/>
          <p:cNvSpPr>
            <a:spLocks noChangeArrowheads="1"/>
          </p:cNvSpPr>
          <p:nvPr/>
        </p:nvSpPr>
        <p:spPr bwMode="auto">
          <a:xfrm>
            <a:off x="846854" y="4420474"/>
            <a:ext cx="3221090" cy="952742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upright="1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Образовательная деятельность по развитию логики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>
            <a:spLocks noChangeArrowheads="1"/>
          </p:cNvSpPr>
          <p:nvPr/>
        </p:nvSpPr>
        <p:spPr bwMode="auto">
          <a:xfrm>
            <a:off x="872952" y="3429000"/>
            <a:ext cx="3194992" cy="720080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upright="1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Развивающие игры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>
            <a:spLocks noChangeArrowheads="1"/>
          </p:cNvSpPr>
          <p:nvPr/>
        </p:nvSpPr>
        <p:spPr bwMode="auto">
          <a:xfrm>
            <a:off x="5021459" y="4420474"/>
            <a:ext cx="3194992" cy="952742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upright="1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B56FF4">
                    <a:lumMod val="50000"/>
                  </a:srgb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Экспериментирование с природным материалом</a:t>
            </a:r>
            <a:endParaRPr lang="ru-RU" sz="1050" b="1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>
            <a:spLocks noChangeArrowheads="1"/>
          </p:cNvSpPr>
          <p:nvPr/>
        </p:nvSpPr>
        <p:spPr bwMode="auto">
          <a:xfrm>
            <a:off x="5026732" y="3429001"/>
            <a:ext cx="3194992" cy="720080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upright="1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B56FF4">
                    <a:lumMod val="50000"/>
                  </a:srgb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Развитие воображения и творческой активности</a:t>
            </a:r>
            <a:endParaRPr lang="ru-RU" sz="105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>
            <a:spLocks noChangeArrowheads="1"/>
          </p:cNvSpPr>
          <p:nvPr/>
        </p:nvSpPr>
        <p:spPr bwMode="auto">
          <a:xfrm>
            <a:off x="5026732" y="2420889"/>
            <a:ext cx="3194992" cy="708497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upright="1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Развитие мышления памяти и внимания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>
            <a:spLocks noChangeArrowheads="1"/>
          </p:cNvSpPr>
          <p:nvPr/>
        </p:nvSpPr>
        <p:spPr bwMode="auto">
          <a:xfrm>
            <a:off x="5026732" y="1412776"/>
            <a:ext cx="3194992" cy="792088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upright="1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Развитие познавательной мотивации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>
            <a:spLocks noChangeArrowheads="1"/>
          </p:cNvSpPr>
          <p:nvPr/>
        </p:nvSpPr>
        <p:spPr bwMode="auto">
          <a:xfrm>
            <a:off x="5034372" y="5741640"/>
            <a:ext cx="3182079" cy="678557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upright="1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Использование схем, символов, знаков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Прямоугольник 2"/>
          <p:cNvSpPr>
            <a:spLocks noChangeArrowheads="1"/>
          </p:cNvSpPr>
          <p:nvPr/>
        </p:nvSpPr>
        <p:spPr bwMode="auto">
          <a:xfrm>
            <a:off x="665163" y="476250"/>
            <a:ext cx="8135937" cy="113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 algn="ctr">
              <a:lnSpc>
                <a:spcPct val="115000"/>
              </a:lnSpc>
            </a:pPr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Педагогические условия успешного</a:t>
            </a:r>
            <a:b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полноценного интеллектуального развития детей дошкольного возраста</a:t>
            </a:r>
            <a:endParaRPr lang="ru-RU" sz="1600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6082" name="Поле 204"/>
          <p:cNvSpPr txBox="1">
            <a:spLocks noChangeArrowheads="1"/>
          </p:cNvSpPr>
          <p:nvPr/>
        </p:nvSpPr>
        <p:spPr bwMode="auto">
          <a:xfrm>
            <a:off x="336550" y="1916113"/>
            <a:ext cx="4465638" cy="108108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Обеспечение использования собственных, в том числе «ручных», действий в познании различных количественных групп, дающих возможность накопления чувственного опыта предметно-количественного содержания</a:t>
            </a:r>
            <a:endParaRPr lang="ru-RU" sz="1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83" name="Поле 205"/>
          <p:cNvSpPr txBox="1">
            <a:spLocks noChangeArrowheads="1"/>
          </p:cNvSpPr>
          <p:nvPr/>
        </p:nvSpPr>
        <p:spPr bwMode="auto">
          <a:xfrm>
            <a:off x="4932363" y="1916113"/>
            <a:ext cx="3887787" cy="108108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Использование разнообразного дидактического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наглядного материала, </a:t>
            </a:r>
            <a:endParaRPr lang="ru-RU" sz="1200" b="1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способствующего выполнению каждым ребенком действий с различными предметами, величинами</a:t>
            </a:r>
            <a:endParaRPr lang="ru-RU" sz="1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84" name="Поле 202"/>
          <p:cNvSpPr txBox="1">
            <a:spLocks noChangeArrowheads="1"/>
          </p:cNvSpPr>
          <p:nvPr/>
        </p:nvSpPr>
        <p:spPr bwMode="auto">
          <a:xfrm>
            <a:off x="336550" y="3284538"/>
            <a:ext cx="4465638" cy="115252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Использование разнообразного дидактического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наглядного материала, </a:t>
            </a:r>
            <a:endParaRPr lang="ru-RU" sz="1200" b="1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способствующего выполнению каждым ребенком действий с различными предметами, величинами</a:t>
            </a:r>
            <a:endParaRPr lang="ru-RU" sz="1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85" name="Поле 201"/>
          <p:cNvSpPr txBox="1">
            <a:spLocks noChangeArrowheads="1"/>
          </p:cNvSpPr>
          <p:nvPr/>
        </p:nvSpPr>
        <p:spPr bwMode="auto">
          <a:xfrm>
            <a:off x="4932363" y="3267075"/>
            <a:ext cx="3887787" cy="116998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Использование разнообразного дидактического</a:t>
            </a:r>
            <a:endParaRPr lang="ru-RU" sz="1200" b="1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наглядного материала, способствующего выполнению каждым ребенком действий </a:t>
            </a:r>
            <a:endParaRPr lang="ru-RU" sz="1200" b="1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 различными предметами, величинами</a:t>
            </a:r>
            <a:endParaRPr lang="ru-RU" sz="1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86" name="Поле 197"/>
          <p:cNvSpPr txBox="1">
            <a:spLocks noChangeArrowheads="1"/>
          </p:cNvSpPr>
          <p:nvPr/>
        </p:nvSpPr>
        <p:spPr bwMode="auto">
          <a:xfrm>
            <a:off x="336550" y="4652963"/>
            <a:ext cx="8497888" cy="341312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Организация разнообразных форм взаимодействия: «педагог – дети», «дети – дети»</a:t>
            </a:r>
            <a:endParaRPr lang="ru-RU" sz="1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87" name="Поле 193"/>
          <p:cNvSpPr txBox="1">
            <a:spLocks noChangeArrowheads="1"/>
          </p:cNvSpPr>
          <p:nvPr/>
        </p:nvSpPr>
        <p:spPr bwMode="auto">
          <a:xfrm>
            <a:off x="5075238" y="5375275"/>
            <a:ext cx="3744912" cy="3048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Организация речевого общения детей</a:t>
            </a:r>
            <a:endParaRPr lang="ru-RU" sz="1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88" name="Поле 192"/>
          <p:cNvSpPr txBox="1">
            <a:spLocks noChangeArrowheads="1"/>
          </p:cNvSpPr>
          <p:nvPr/>
        </p:nvSpPr>
        <p:spPr bwMode="auto">
          <a:xfrm>
            <a:off x="336550" y="5373688"/>
            <a:ext cx="3914775" cy="3048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Организация обучения детей </a:t>
            </a:r>
            <a:endParaRPr lang="ru-RU" sz="1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89" name="Поле 189"/>
          <p:cNvSpPr txBox="1">
            <a:spLocks noChangeArrowheads="1"/>
          </p:cNvSpPr>
          <p:nvPr/>
        </p:nvSpPr>
        <p:spPr bwMode="auto">
          <a:xfrm>
            <a:off x="2016125" y="5949950"/>
            <a:ext cx="5111750" cy="360363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Организация разнообразных форм взаимодействия</a:t>
            </a:r>
            <a:endParaRPr lang="ru-RU" sz="1200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трелка вверх 11"/>
          <p:cNvSpPr/>
          <p:nvPr/>
        </p:nvSpPr>
        <p:spPr>
          <a:xfrm rot="6084622">
            <a:off x="3336131" y="1704182"/>
            <a:ext cx="268287" cy="8826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Стрелка вверх 20"/>
          <p:cNvSpPr/>
          <p:nvPr/>
        </p:nvSpPr>
        <p:spPr>
          <a:xfrm rot="2512367">
            <a:off x="1452563" y="2411413"/>
            <a:ext cx="268287" cy="881062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Стрелка вверх 21"/>
          <p:cNvSpPr/>
          <p:nvPr/>
        </p:nvSpPr>
        <p:spPr>
          <a:xfrm rot="20017337">
            <a:off x="1770063" y="4398963"/>
            <a:ext cx="266700" cy="8826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Стрелка вверх 22"/>
          <p:cNvSpPr/>
          <p:nvPr/>
        </p:nvSpPr>
        <p:spPr>
          <a:xfrm rot="16812725">
            <a:off x="3455194" y="5307807"/>
            <a:ext cx="268287" cy="8826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4" name="Стрелка вверх 23"/>
          <p:cNvSpPr/>
          <p:nvPr/>
        </p:nvSpPr>
        <p:spPr>
          <a:xfrm rot="15716761">
            <a:off x="5653881" y="5291932"/>
            <a:ext cx="268287" cy="8826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5" name="Стрелка вверх 24"/>
          <p:cNvSpPr/>
          <p:nvPr/>
        </p:nvSpPr>
        <p:spPr>
          <a:xfrm rot="13159233">
            <a:off x="8061325" y="4311650"/>
            <a:ext cx="268288" cy="8826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Стрелка вверх 25"/>
          <p:cNvSpPr/>
          <p:nvPr/>
        </p:nvSpPr>
        <p:spPr>
          <a:xfrm rot="9001257">
            <a:off x="7037388" y="2312988"/>
            <a:ext cx="268287" cy="8826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7" name="Стрелка вверх 26"/>
          <p:cNvSpPr/>
          <p:nvPr/>
        </p:nvSpPr>
        <p:spPr>
          <a:xfrm rot="4371080">
            <a:off x="5498306" y="1856582"/>
            <a:ext cx="268287" cy="8826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7113" name="Прямоугольник 1"/>
          <p:cNvSpPr>
            <a:spLocks noChangeArrowheads="1"/>
          </p:cNvSpPr>
          <p:nvPr/>
        </p:nvSpPr>
        <p:spPr bwMode="auto">
          <a:xfrm>
            <a:off x="539750" y="333375"/>
            <a:ext cx="8280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Формы реализации образовательной области </a:t>
            </a:r>
          </a:p>
          <a:p>
            <a:pPr algn="ctr"/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«Познавательное развитие»</a:t>
            </a:r>
          </a:p>
        </p:txBody>
      </p:sp>
      <p:sp>
        <p:nvSpPr>
          <p:cNvPr id="3" name="Овал 2"/>
          <p:cNvSpPr/>
          <p:nvPr/>
        </p:nvSpPr>
        <p:spPr>
          <a:xfrm>
            <a:off x="900113" y="1249363"/>
            <a:ext cx="2232025" cy="125571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деятельность</a:t>
            </a:r>
          </a:p>
        </p:txBody>
      </p:sp>
      <p:sp>
        <p:nvSpPr>
          <p:cNvPr id="4" name="Овал 3"/>
          <p:cNvSpPr/>
          <p:nvPr/>
        </p:nvSpPr>
        <p:spPr>
          <a:xfrm>
            <a:off x="3856038" y="1773238"/>
            <a:ext cx="1647825" cy="1379537"/>
          </a:xfrm>
          <a:prstGeom prst="ellipse">
            <a:avLst/>
          </a:prstGeom>
          <a:solidFill>
            <a:srgbClr val="DEF9FE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развивающая</a:t>
            </a:r>
          </a:p>
        </p:txBody>
      </p:sp>
      <p:sp>
        <p:nvSpPr>
          <p:cNvPr id="5" name="Овал 4"/>
          <p:cNvSpPr/>
          <p:nvPr/>
        </p:nvSpPr>
        <p:spPr>
          <a:xfrm>
            <a:off x="3131840" y="3388837"/>
            <a:ext cx="3024336" cy="1364569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 художественной и познавательной литературы</a:t>
            </a:r>
          </a:p>
        </p:txBody>
      </p:sp>
      <p:sp>
        <p:nvSpPr>
          <p:cNvPr id="6" name="Овал 5"/>
          <p:cNvSpPr/>
          <p:nvPr/>
        </p:nvSpPr>
        <p:spPr>
          <a:xfrm>
            <a:off x="395288" y="2938463"/>
            <a:ext cx="2089150" cy="148907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Викторины, конкурсы</a:t>
            </a:r>
          </a:p>
        </p:txBody>
      </p:sp>
      <p:sp>
        <p:nvSpPr>
          <p:cNvPr id="7" name="Овал 6"/>
          <p:cNvSpPr/>
          <p:nvPr/>
        </p:nvSpPr>
        <p:spPr>
          <a:xfrm>
            <a:off x="1042988" y="5010150"/>
            <a:ext cx="2128837" cy="14414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Конструирование</a:t>
            </a:r>
          </a:p>
        </p:txBody>
      </p:sp>
      <p:sp>
        <p:nvSpPr>
          <p:cNvPr id="8" name="Овал 7"/>
          <p:cNvSpPr/>
          <p:nvPr/>
        </p:nvSpPr>
        <p:spPr>
          <a:xfrm>
            <a:off x="3884613" y="5013325"/>
            <a:ext cx="1447800" cy="143986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ООД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094413" y="4897438"/>
            <a:ext cx="2101850" cy="1441450"/>
          </a:xfrm>
          <a:prstGeom prst="ellipse">
            <a:avLst/>
          </a:prstGeom>
          <a:solidFill>
            <a:srgbClr val="FFFF0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Экспериментирование</a:t>
            </a:r>
          </a:p>
        </p:txBody>
      </p:sp>
      <p:sp>
        <p:nvSpPr>
          <p:cNvPr id="10" name="Овал 9"/>
          <p:cNvSpPr/>
          <p:nvPr/>
        </p:nvSpPr>
        <p:spPr>
          <a:xfrm>
            <a:off x="6659563" y="3089275"/>
            <a:ext cx="2305050" cy="156368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Коллекционирование</a:t>
            </a:r>
          </a:p>
        </p:txBody>
      </p:sp>
      <p:sp>
        <p:nvSpPr>
          <p:cNvPr id="11" name="Овал 10"/>
          <p:cNvSpPr/>
          <p:nvPr/>
        </p:nvSpPr>
        <p:spPr>
          <a:xfrm>
            <a:off x="6011863" y="1249363"/>
            <a:ext cx="1800225" cy="1438275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 познания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Прямоугольник 1"/>
          <p:cNvSpPr>
            <a:spLocks noChangeArrowheads="1"/>
          </p:cNvSpPr>
          <p:nvPr/>
        </p:nvSpPr>
        <p:spPr bwMode="auto">
          <a:xfrm>
            <a:off x="323850" y="-171450"/>
            <a:ext cx="8424863" cy="111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5000"/>
              </a:lnSpc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>
              <a:lnSpc>
                <a:spcPct val="115000"/>
              </a:lnSpc>
            </a:pPr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Формы  взаимодействия   с семьями воспитанников </a:t>
            </a:r>
            <a:r>
              <a:rPr lang="ru-RU" sz="20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ctr">
              <a:lnSpc>
                <a:spcPct val="115000"/>
              </a:lnSpc>
            </a:pPr>
            <a:r>
              <a:rPr lang="ru-RU" sz="20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ОО «Познавательное развитие»</a:t>
            </a:r>
            <a:endParaRPr lang="ru-RU" sz="1600" b="1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8130" name="Прямоугольник 3"/>
          <p:cNvSpPr>
            <a:spLocks noChangeArrowheads="1"/>
          </p:cNvSpPr>
          <p:nvPr/>
        </p:nvSpPr>
        <p:spPr bwMode="auto">
          <a:xfrm>
            <a:off x="323850" y="836613"/>
            <a:ext cx="8640763" cy="598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Информирование родителей о содержании и жизнедеятельности детей в ДОУ, их достижениях и интересах</a:t>
            </a: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Собеседование с ребёнком в присутствии родителей с целью определения познавательного развития дошкольника и налаживания общения с родителями, демонстрации возможностей ребёнка. Совместные досуги и мероприятия на основе партнёрской деятельности родителей и педагогов.</a:t>
            </a:r>
            <a:endParaRPr lang="ru-RU" sz="1400">
              <a:latin typeface="Calibri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Ознакомление родителей с деятельностью детей   (видеозапись) с целью проведения индивидуальных консультаций с родителями</a:t>
            </a: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Посещение культурных учреждений при участии родителей (театр, библиотека, выставочный зал и др.) с целью расширения представлений об окружающем мире, формирования адекватных форм поведения в общественных местах, воспитания положительных эмоций и эстетических чувств.</a:t>
            </a:r>
            <a:endParaRPr lang="ru-RU" sz="1400">
              <a:latin typeface="Calibri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Открытые мероприятия с детьми для родителей.</a:t>
            </a:r>
            <a:r>
              <a:rPr lang="ru-RU" sz="14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Совместные досуги, праздники, музыкальные и литературные вечера на основе взаимодействия родителей и детей.</a:t>
            </a:r>
            <a:endParaRPr lang="ru-RU" sz="1400">
              <a:latin typeface="Calibri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Совместные наблюдения явлений природы, общественной жизни с оформлением плакатов, которые становятся достоянием группы. </a:t>
            </a: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Совместное создание тематических альбомов экологической направленности «Птицы», «Животные», «Рыбы», «Цветы» и т.д.</a:t>
            </a:r>
            <a:endParaRPr lang="ru-RU" sz="140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Создание в группе тематических выставок при участии родителей. Совместная работа родителей с ребёнком над созданием семейных альбомов </a:t>
            </a:r>
            <a:endParaRPr lang="ru-RU" sz="1400">
              <a:latin typeface="Calibri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Проведение встреч с родителями с целью знакомства с профессиями, формирования уважительного отношения к людям труда.</a:t>
            </a:r>
            <a:endParaRPr lang="ru-RU" sz="1400">
              <a:latin typeface="Calibri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Создание в группе «коллекций» - наборы открыток, календарей, минералов и др. предметов для познавательно-творческой работы.</a:t>
            </a:r>
            <a:endParaRPr lang="ru-RU" sz="1400">
              <a:latin typeface="Calibri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Calibri" pitchFamily="34" charset="0"/>
              <a:buAutoNum type="arabicPeriod"/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Игротека в детском саду с приглашением родителей и других членов семьи.</a:t>
            </a:r>
            <a:endParaRPr lang="ru-RU" sz="1400">
              <a:latin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39750" y="333375"/>
            <a:ext cx="8208963" cy="10795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Образовательная область  </a:t>
            </a:r>
          </a:p>
          <a:p>
            <a:pPr algn="ctr"/>
            <a:r>
              <a:rPr lang="ru-RU" sz="2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>
                <a:solidFill>
                  <a:srgbClr val="9D2D0A"/>
                </a:solidFill>
                <a:latin typeface="Times New Roman" pitchFamily="18" charset="0"/>
                <a:cs typeface="Times New Roman" pitchFamily="18" charset="0"/>
              </a:rPr>
              <a:t>Художественно-эстетическое развитие»</a:t>
            </a:r>
          </a:p>
          <a:p>
            <a:pPr algn="ctr"/>
            <a:r>
              <a:rPr lang="ru-RU" sz="2000" b="1">
                <a:solidFill>
                  <a:srgbClr val="9D2D0A"/>
                </a:solidFill>
                <a:latin typeface="Times New Roman" pitchFamily="18" charset="0"/>
                <a:cs typeface="Times New Roman" pitchFamily="18" charset="0"/>
              </a:rPr>
              <a:t>Обязательная часть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750" y="1557338"/>
            <a:ext cx="8208963" cy="43370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  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Достижение целей формирования интереса к эстетической стороне окружающей действительности, удовлетворение потребности детей в самовыражении.</a:t>
            </a:r>
            <a:endParaRPr lang="ru-RU" sz="1600" b="1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>
              <a:latin typeface="Calibri" pitchFamily="34" charset="0"/>
            </a:endParaRPr>
          </a:p>
          <a:p>
            <a:r>
              <a:rPr lang="ru-RU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b="1">
              <a:solidFill>
                <a:srgbClr val="C00000"/>
              </a:solidFill>
              <a:latin typeface="Calibri" pitchFamily="34" charset="0"/>
            </a:endParaRPr>
          </a:p>
          <a:p>
            <a:pPr>
              <a:spcBef>
                <a:spcPts val="500"/>
              </a:spcBef>
              <a:buFont typeface="Calibri" pitchFamily="34" charset="0"/>
              <a:buAutoNum type="arabicPeriod"/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Развитие предпосылок ценностно-смыслового восприятия и понимания произведений искусства (словесного, музыкального, изобразительного), мира природы.</a:t>
            </a:r>
          </a:p>
          <a:p>
            <a:pPr>
              <a:spcAft>
                <a:spcPts val="1000"/>
              </a:spcAft>
              <a:buFont typeface="Calibri" pitchFamily="34" charset="0"/>
              <a:buAutoNum type="arabicPeriod"/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Становление эстетического отношения к окружающему миру.</a:t>
            </a:r>
          </a:p>
          <a:p>
            <a:pPr>
              <a:spcAft>
                <a:spcPts val="1000"/>
              </a:spcAft>
              <a:buFont typeface="Calibri" pitchFamily="34" charset="0"/>
              <a:buAutoNum type="arabicPeriod"/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Формирование элементарных представлений о видах искусства.</a:t>
            </a:r>
          </a:p>
          <a:p>
            <a:pPr>
              <a:spcAft>
                <a:spcPts val="1000"/>
              </a:spcAft>
              <a:buFont typeface="Calibri" pitchFamily="34" charset="0"/>
              <a:buAutoNum type="arabicPeriod"/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Восприятие музыки, художественной литературы, фольклора.</a:t>
            </a:r>
          </a:p>
          <a:p>
            <a:pPr>
              <a:spcAft>
                <a:spcPts val="1000"/>
              </a:spcAft>
              <a:buFont typeface="Calibri" pitchFamily="34" charset="0"/>
              <a:buAutoNum type="arabicPeriod"/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Стимулирование сопереживания персонажам художественных произведений.</a:t>
            </a:r>
          </a:p>
          <a:p>
            <a:pPr>
              <a:spcAft>
                <a:spcPts val="1000"/>
              </a:spcAft>
              <a:buFont typeface="Calibri" pitchFamily="34" charset="0"/>
              <a:buAutoNum type="arabicPeriod"/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Реализация самостоятельной творческой деятельности детей (изобразительной, конструктивно-модельной, музыкальной и др.)</a:t>
            </a:r>
          </a:p>
          <a:p>
            <a:pPr>
              <a:spcAft>
                <a:spcPts val="1000"/>
              </a:spcAft>
            </a:pPr>
            <a:endParaRPr lang="ru-RU" sz="1600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1638" y="1322388"/>
            <a:ext cx="3960812" cy="6873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Художественное творчество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84700" y="1335088"/>
            <a:ext cx="4244975" cy="6429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Музыкальное развитие</a:t>
            </a:r>
          </a:p>
        </p:txBody>
      </p:sp>
      <p:sp>
        <p:nvSpPr>
          <p:cNvPr id="50179" name="TextBox 6"/>
          <p:cNvSpPr txBox="1">
            <a:spLocks noChangeArrowheads="1"/>
          </p:cNvSpPr>
          <p:nvPr/>
        </p:nvSpPr>
        <p:spPr bwMode="auto">
          <a:xfrm>
            <a:off x="1755775" y="325438"/>
            <a:ext cx="56388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</a:t>
            </a:r>
          </a:p>
          <a:p>
            <a:pPr algn="ctr"/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художественно-эстетического развития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98463" y="2205038"/>
            <a:ext cx="3963987" cy="45640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500"/>
              </a:spcBef>
            </a:pPr>
            <a:r>
              <a:rPr lang="ru-RU" sz="1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Эстетизация   предметно-развивающей среды и быта в целом. </a:t>
            </a:r>
            <a:endParaRPr lang="ru-RU" sz="1200" b="1">
              <a:solidFill>
                <a:srgbClr val="FFFFFF"/>
              </a:solidFill>
              <a:ea typeface="Calibri" pitchFamily="34" charset="0"/>
              <a:cs typeface="Times New Roman" pitchFamily="18" charset="0"/>
            </a:endParaRPr>
          </a:p>
          <a:p>
            <a:pPr algn="just">
              <a:spcBef>
                <a:spcPts val="500"/>
              </a:spcBef>
            </a:pPr>
            <a:r>
              <a:rPr lang="ru-RU" sz="1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Культурное   обогащение содержания изобра­зительной деятельности, в соответ­ствии с особенностями познаватель­ного развития детей разных возрас­тов.</a:t>
            </a:r>
            <a:endParaRPr lang="ru-RU" sz="1200" b="1">
              <a:solidFill>
                <a:srgbClr val="FFFFFF"/>
              </a:solidFill>
            </a:endParaRPr>
          </a:p>
          <a:p>
            <a:pPr algn="just">
              <a:spcBef>
                <a:spcPts val="500"/>
              </a:spcBef>
            </a:pPr>
            <a:r>
              <a:rPr lang="ru-RU" sz="1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Взаимосвязь продуктивной деятельности с другими видами детской активности.</a:t>
            </a:r>
            <a:endParaRPr lang="ru-RU" sz="1200" b="1">
              <a:solidFill>
                <a:srgbClr val="FFFFFF"/>
              </a:solidFill>
            </a:endParaRPr>
          </a:p>
          <a:p>
            <a:pPr algn="just">
              <a:spcBef>
                <a:spcPts val="500"/>
              </a:spcBef>
            </a:pPr>
            <a:r>
              <a:rPr lang="ru-RU" sz="1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Интеграция различных ви­дов изобразительного искусства и ху­дожественной деятельности.</a:t>
            </a:r>
            <a:endParaRPr lang="ru-RU" sz="1200" b="1">
              <a:solidFill>
                <a:srgbClr val="FFFFFF"/>
              </a:solidFill>
            </a:endParaRPr>
          </a:p>
          <a:p>
            <a:pPr algn="just">
              <a:spcBef>
                <a:spcPts val="500"/>
              </a:spcBef>
            </a:pPr>
            <a:r>
              <a:rPr lang="ru-RU" sz="1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Эстетический ориентир на общечеловеческие ценности Обогащение сенсорно-чувственного опыта.</a:t>
            </a:r>
            <a:endParaRPr lang="ru-RU" sz="1200" b="1">
              <a:solidFill>
                <a:srgbClr val="FFFFFF"/>
              </a:solidFill>
            </a:endParaRPr>
          </a:p>
          <a:p>
            <a:pPr algn="just">
              <a:spcBef>
                <a:spcPts val="500"/>
              </a:spcBef>
            </a:pPr>
            <a:r>
              <a:rPr lang="ru-RU" sz="1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Организация информационного по­ля - основы для развития образных представлений.</a:t>
            </a:r>
            <a:endParaRPr lang="ru-RU" sz="1200" b="1">
              <a:solidFill>
                <a:srgbClr val="FFFFFF"/>
              </a:solidFill>
            </a:endParaRPr>
          </a:p>
          <a:p>
            <a:pPr algn="just">
              <a:spcBef>
                <a:spcPts val="500"/>
              </a:spcBef>
            </a:pPr>
            <a:r>
              <a:rPr lang="ru-RU" sz="1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Взаимосвязь обобщённых представлений и спосо­бов действий, направленных на созда­ние выразительного художественного образа.</a:t>
            </a:r>
            <a:endParaRPr lang="ru-RU" sz="1200" b="1">
              <a:solidFill>
                <a:srgbClr val="FFFFFF"/>
              </a:solidFill>
            </a:endParaRPr>
          </a:p>
          <a:p>
            <a:pPr algn="just">
              <a:spcBef>
                <a:spcPts val="500"/>
              </a:spcBef>
            </a:pPr>
            <a:r>
              <a:rPr lang="ru-RU" sz="1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Естественная ра­дость эстетического восприятия, чувствования и деяния, сохранение непосредственности эстетических ре­акций, эмоциональной открытости.</a:t>
            </a:r>
            <a:endParaRPr lang="ru-RU" sz="1200" b="1">
              <a:solidFill>
                <a:srgbClr val="FFFFFF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75175" y="2349500"/>
            <a:ext cx="4240213" cy="19431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музыкальности детей и их способности эмоционально воспринимать музыку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музыкально-художественной деятельности;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Приобщение к музыкальному искусству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Развитие воображения и творческой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активности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08513" y="4292600"/>
            <a:ext cx="4206875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Творческое конструирование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624388" y="5373688"/>
            <a:ext cx="4205287" cy="13954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замысла,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воплощение замысла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879725" y="4292600"/>
            <a:ext cx="3421063" cy="78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Выноска со стрелкой вниз 10"/>
          <p:cNvSpPr/>
          <p:nvPr/>
        </p:nvSpPr>
        <p:spPr>
          <a:xfrm>
            <a:off x="1139825" y="1439863"/>
            <a:ext cx="1392238" cy="2276475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Выноска со стрелкой вниз 11"/>
          <p:cNvSpPr/>
          <p:nvPr/>
        </p:nvSpPr>
        <p:spPr>
          <a:xfrm>
            <a:off x="6726238" y="1416050"/>
            <a:ext cx="1393825" cy="2278063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2879725" y="1947863"/>
            <a:ext cx="3421063" cy="2344737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343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1205" name="TextBox 1"/>
          <p:cNvSpPr txBox="1">
            <a:spLocks noChangeArrowheads="1"/>
          </p:cNvSpPr>
          <p:nvPr/>
        </p:nvSpPr>
        <p:spPr bwMode="auto">
          <a:xfrm>
            <a:off x="611188" y="260350"/>
            <a:ext cx="79930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музыкального развития детей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91580" y="1124744"/>
            <a:ext cx="2088232" cy="1800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Слушание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91580" y="3686133"/>
            <a:ext cx="3204356" cy="1800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на детских музыкальных инструментах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148064" y="3694110"/>
            <a:ext cx="3456384" cy="1792223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творчества: музыкального, песенного, танцевального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300192" y="1124744"/>
            <a:ext cx="2304256" cy="18002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Музыкально-ритмические движения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641812" y="1124744"/>
            <a:ext cx="2088232" cy="18002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трелка вниз 19"/>
          <p:cNvSpPr/>
          <p:nvPr/>
        </p:nvSpPr>
        <p:spPr>
          <a:xfrm>
            <a:off x="5235575" y="206375"/>
            <a:ext cx="431800" cy="1277938"/>
          </a:xfrm>
          <a:prstGeom prst="downArrow">
            <a:avLst>
              <a:gd name="adj1" fmla="val 50000"/>
              <a:gd name="adj2" fmla="val 1150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4" name="Стрелка углом вверх 23"/>
          <p:cNvSpPr/>
          <p:nvPr/>
        </p:nvSpPr>
        <p:spPr>
          <a:xfrm flipH="1" flipV="1">
            <a:off x="1490663" y="446088"/>
            <a:ext cx="1447800" cy="3419475"/>
          </a:xfrm>
          <a:prstGeom prst="bentUpArrow">
            <a:avLst>
              <a:gd name="adj1" fmla="val 11373"/>
              <a:gd name="adj2" fmla="val 17196"/>
              <a:gd name="adj3" fmla="val 358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Стрелка углом вверх 22"/>
          <p:cNvSpPr/>
          <p:nvPr/>
        </p:nvSpPr>
        <p:spPr>
          <a:xfrm flipV="1">
            <a:off x="6738938" y="401638"/>
            <a:ext cx="850900" cy="2740025"/>
          </a:xfrm>
          <a:prstGeom prst="bentUpArrow">
            <a:avLst>
              <a:gd name="adj1" fmla="val 17319"/>
              <a:gd name="adj2" fmla="val 25000"/>
              <a:gd name="adj3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5" name="Стрелка вниз 24"/>
          <p:cNvSpPr/>
          <p:nvPr/>
        </p:nvSpPr>
        <p:spPr>
          <a:xfrm>
            <a:off x="3425825" y="717550"/>
            <a:ext cx="431800" cy="2670175"/>
          </a:xfrm>
          <a:prstGeom prst="downArrow">
            <a:avLst>
              <a:gd name="adj1" fmla="val 50000"/>
              <a:gd name="adj2" fmla="val 1150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508250" y="188913"/>
            <a:ext cx="4230688" cy="514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2230" name="Прямоугольник 1"/>
          <p:cNvSpPr>
            <a:spLocks noChangeArrowheads="1"/>
          </p:cNvSpPr>
          <p:nvPr/>
        </p:nvSpPr>
        <p:spPr bwMode="auto">
          <a:xfrm>
            <a:off x="323850" y="130175"/>
            <a:ext cx="84963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ru-RU" sz="2400" b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Формы  работы  с детьми</a:t>
            </a:r>
            <a:endParaRPr lang="ru-RU" sz="2000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85788" y="935038"/>
            <a:ext cx="2035175" cy="13049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Развитие продуктивной деятельности 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3075" y="3865563"/>
            <a:ext cx="2035175" cy="239236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Рисование, лепка, аппликация, конструирование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370388" y="1484313"/>
            <a:ext cx="2160587" cy="131127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Приобщение  к  изобразительному искусству</a:t>
            </a:r>
            <a:endParaRPr lang="ru-RU" sz="200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728913" y="3429000"/>
            <a:ext cx="1901825" cy="13049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>
              <a:lnSpc>
                <a:spcPct val="115000"/>
              </a:lnSpc>
              <a:spcBef>
                <a:spcPts val="500"/>
              </a:spcBef>
              <a:tabLst>
                <a:tab pos="228600" algn="l"/>
              </a:tabLst>
            </a:pPr>
            <a:r>
              <a:rPr lang="ru-RU" sz="2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Развитие</a:t>
            </a:r>
            <a:endParaRPr lang="ru-RU" sz="2000">
              <a:solidFill>
                <a:srgbClr val="C00000"/>
              </a:solidFill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tabLst>
                <a:tab pos="228600" algn="l"/>
              </a:tabLst>
            </a:pPr>
            <a:r>
              <a:rPr lang="ru-RU" sz="2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детского творчества</a:t>
            </a:r>
            <a:endParaRPr lang="ru-RU" sz="2000">
              <a:solidFill>
                <a:srgbClr val="C0000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284788" y="3141663"/>
            <a:ext cx="3390900" cy="305117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15000"/>
              </a:lnSpc>
            </a:pPr>
            <a:r>
              <a:rPr lang="ru-RU" sz="2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Развитие  музыкально-художественной деятельности;</a:t>
            </a:r>
            <a:endParaRPr lang="ru-RU" sz="2000" b="1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приобщение к музыкальному искусству</a:t>
            </a:r>
            <a:endParaRPr lang="ru-RU" sz="2000" b="1">
              <a:solidFill>
                <a:srgbClr val="C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Прямоугольник 4"/>
          <p:cNvSpPr>
            <a:spLocks noChangeArrowheads="1"/>
          </p:cNvSpPr>
          <p:nvPr/>
        </p:nvSpPr>
        <p:spPr bwMode="auto">
          <a:xfrm>
            <a:off x="455613" y="1196975"/>
            <a:ext cx="8281987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1. Совместная организация выставок произведений искусства (декоративно-прикладного) с целью обогащения художественно-эстетических представлений детей.</a:t>
            </a:r>
            <a:endParaRPr lang="ru-RU" sz="1400" b="1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spcAft>
                <a:spcPts val="1000"/>
              </a:spcAft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2. Организация и проведение конкурсов и выставок детского творчества.</a:t>
            </a:r>
            <a:endParaRPr lang="ru-RU" sz="1400" b="1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spcAft>
                <a:spcPts val="1000"/>
              </a:spcAft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3. Анкетирование родителей с целью изучения их представлений об эстетическом воспитании детей.</a:t>
            </a:r>
            <a:endParaRPr lang="ru-RU" sz="1400" b="1">
              <a:latin typeface="Calibri" pitchFamily="34" charset="0"/>
            </a:endParaRPr>
          </a:p>
          <a:p>
            <a:pPr algn="just">
              <a:spcAft>
                <a:spcPts val="1000"/>
              </a:spcAft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4. Организация тематических консультаций, папок-передвижек по разным направлениям художественно-эстетического воспитания ребёнка </a:t>
            </a:r>
          </a:p>
          <a:p>
            <a:pPr algn="just">
              <a:spcAft>
                <a:spcPts val="1000"/>
              </a:spcAft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5. Организация мероприятий, направленных на распространение семейного опыта художественно-эстетического воспитания ребёнка («Круглый стол», средства массовой информации, альбомы семейного воспитания и др.)</a:t>
            </a:r>
            <a:endParaRPr lang="ru-RU" sz="1400" b="1">
              <a:latin typeface="Calibri" pitchFamily="34" charset="0"/>
            </a:endParaRPr>
          </a:p>
          <a:p>
            <a:pPr algn="just">
              <a:spcAft>
                <a:spcPts val="1000"/>
              </a:spcAft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6. Участие родителей и детей в театрализованной деятельности 7.  Проведение праздников, досугов, литературных и музыкальных вечеров с привлечением родителей.</a:t>
            </a:r>
            <a:endParaRPr lang="ru-RU" sz="1400" b="1">
              <a:latin typeface="Calibri" pitchFamily="34" charset="0"/>
            </a:endParaRPr>
          </a:p>
          <a:p>
            <a:pPr algn="just">
              <a:spcAft>
                <a:spcPts val="1000"/>
              </a:spcAft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8. Приобщение к театрализованному и музыкальному искусству через аудио- и видиотеку. Регулирование тематического подбора для детского восприятия.</a:t>
            </a:r>
            <a:endParaRPr lang="ru-RU" sz="1400" b="1">
              <a:latin typeface="Calibri" pitchFamily="34" charset="0"/>
            </a:endParaRPr>
          </a:p>
          <a:p>
            <a:pPr algn="just">
              <a:spcAft>
                <a:spcPts val="1000"/>
              </a:spcAft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9.  Организация выставок детских работ и совместных тематических выставок детей и родителей.</a:t>
            </a:r>
            <a:endParaRPr lang="ru-RU" sz="1400" b="1">
              <a:latin typeface="Calibri" pitchFamily="34" charset="0"/>
            </a:endParaRPr>
          </a:p>
          <a:p>
            <a:pPr algn="just">
              <a:spcAft>
                <a:spcPts val="1000"/>
              </a:spcAft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10. Совместное издание литературно-художественного  журнала (рисунки, сказки, комиксы, придуманных детьми и их родителями).</a:t>
            </a:r>
            <a:endParaRPr lang="ru-RU" sz="1400" b="1">
              <a:latin typeface="Calibri" pitchFamily="34" charset="0"/>
            </a:endParaRPr>
          </a:p>
          <a:p>
            <a:pPr algn="just">
              <a:spcAft>
                <a:spcPts val="1000"/>
              </a:spcAft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11. «Поэтическая гостиная». Чтение стихов детьми и родителями.</a:t>
            </a:r>
            <a:endParaRPr lang="ru-RU" sz="1400" b="1">
              <a:latin typeface="Calibri" pitchFamily="34" charset="0"/>
            </a:endParaRPr>
          </a:p>
        </p:txBody>
      </p:sp>
      <p:sp>
        <p:nvSpPr>
          <p:cNvPr id="53250" name="Прямоугольник 5"/>
          <p:cNvSpPr>
            <a:spLocks noChangeArrowheads="1"/>
          </p:cNvSpPr>
          <p:nvPr/>
        </p:nvSpPr>
        <p:spPr bwMode="auto">
          <a:xfrm>
            <a:off x="611188" y="260350"/>
            <a:ext cx="81264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Формы взаимодействия с семьями воспитанников </a:t>
            </a:r>
          </a:p>
          <a:p>
            <a:pPr algn="ctr"/>
            <a:r>
              <a:rPr lang="ru-RU" sz="2000" b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ОО «Художественно-эстетическое развитие» </a:t>
            </a:r>
            <a:endParaRPr lang="ru-RU">
              <a:solidFill>
                <a:srgbClr val="00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Прямоугольник 1"/>
          <p:cNvSpPr>
            <a:spLocks noChangeArrowheads="1"/>
          </p:cNvSpPr>
          <p:nvPr/>
        </p:nvSpPr>
        <p:spPr bwMode="auto">
          <a:xfrm>
            <a:off x="323850" y="923925"/>
            <a:ext cx="84248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>
              <a:spcAft>
                <a:spcPts val="1000"/>
              </a:spcAft>
            </a:pPr>
            <a:r>
              <a:rPr lang="ru-RU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Основная часть общеобразовательной программы составляет 60%, вариативная часть – 40%. Вариативная часть  охватывает парциальные программы, национально-региональный компонент.</a:t>
            </a:r>
            <a:endParaRPr lang="ru-RU" sz="1600" b="1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4274" name="TextBox 2"/>
          <p:cNvSpPr txBox="1">
            <a:spLocks noChangeArrowheads="1"/>
          </p:cNvSpPr>
          <p:nvPr/>
        </p:nvSpPr>
        <p:spPr bwMode="auto">
          <a:xfrm>
            <a:off x="323850" y="115888"/>
            <a:ext cx="842486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Описание вариативных форм, способов, методов и средств реализации Программы</a:t>
            </a:r>
            <a:endParaRPr lang="ru-RU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2204864"/>
            <a:ext cx="3456384" cy="158417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2.1. Технологии личностно-ориентированного взаимодействия педагога с детьми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30760" y="4005064"/>
            <a:ext cx="3425216" cy="1800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algn="ctr">
              <a:spcBef>
                <a:spcPts val="75"/>
              </a:spcBef>
            </a:pPr>
            <a:r>
              <a:rPr lang="ru-RU" sz="2000" b="1">
                <a:solidFill>
                  <a:srgbClr val="9D2D0A"/>
                </a:solidFill>
                <a:latin typeface="Times New Roman" pitchFamily="18" charset="0"/>
                <a:cs typeface="Times New Roman" pitchFamily="18" charset="0"/>
              </a:rPr>
              <a:t>2.3. Технологии исследовательской деятельности</a:t>
            </a:r>
            <a:endParaRPr lang="ru-RU">
              <a:solidFill>
                <a:srgbClr val="9D2D0A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48064" y="4005064"/>
            <a:ext cx="3240360" cy="1800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2.4. Использование парциальных программ в вариативных технологиях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147862" y="2204862"/>
            <a:ext cx="3240360" cy="129614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575"/>
              </a:spcBef>
            </a:pPr>
            <a:r>
              <a:rPr lang="ru-RU" sz="2000" b="1">
                <a:solidFill>
                  <a:srgbClr val="9D2D0A"/>
                </a:solidFill>
                <a:latin typeface="Times New Roman" pitchFamily="18" charset="0"/>
                <a:cs typeface="Times New Roman" pitchFamily="18" charset="0"/>
              </a:rPr>
              <a:t>2.2. Технологии проектной деятельности</a:t>
            </a:r>
            <a:endParaRPr lang="ru-RU" sz="2000">
              <a:solidFill>
                <a:srgbClr val="9D2D0A"/>
              </a:solidFill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Прямоугольник 2"/>
          <p:cNvSpPr>
            <a:spLocks noChangeArrowheads="1"/>
          </p:cNvSpPr>
          <p:nvPr/>
        </p:nvSpPr>
        <p:spPr bwMode="auto">
          <a:xfrm>
            <a:off x="611188" y="188913"/>
            <a:ext cx="80645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  <a:p>
            <a:pPr algn="ctr"/>
            <a:r>
              <a:rPr lang="en-US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III. </a:t>
            </a:r>
            <a:r>
              <a:rPr lang="ru-RU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ОРГАНИЗАЦИОННЫЙ РАЗДЕЛ</a:t>
            </a:r>
            <a:r>
              <a:rPr lang="ru-RU">
                <a:latin typeface="Calibri" pitchFamily="34" charset="0"/>
              </a:rPr>
              <a:t>.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116013" y="981075"/>
            <a:ext cx="7200900" cy="4318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>
              <a:spcBef>
                <a:spcPts val="500"/>
              </a:spcBef>
              <a:tabLst>
                <a:tab pos="630238" algn="l"/>
              </a:tabLst>
            </a:pPr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Материально-техническое обеспечение программы</a:t>
            </a:r>
            <a:endParaRPr lang="ru-RU">
              <a:solidFill>
                <a:srgbClr val="FF000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0825" y="1552575"/>
            <a:ext cx="2444750" cy="652463"/>
          </a:xfrm>
          <a:prstGeom prst="round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Виды помещений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43213" y="1552575"/>
            <a:ext cx="3097212" cy="652463"/>
          </a:xfrm>
          <a:prstGeom prst="round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Предметно-развивающая среда в группах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27763" y="1552575"/>
            <a:ext cx="2736850" cy="1370013"/>
          </a:xfrm>
          <a:prstGeom prst="round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Обеспечение методическими рекомендациями и средствами обучения и воспитания</a:t>
            </a:r>
            <a:endParaRPr lang="ru-RU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7650" y="2536825"/>
            <a:ext cx="2447925" cy="1069975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Групповые и раздевальные комнаты </a:t>
            </a:r>
            <a:endParaRPr lang="ru-RU" sz="1600" dirty="0">
              <a:solidFill>
                <a:schemeClr val="tx1"/>
              </a:solidFill>
              <a:ea typeface="Calibri"/>
              <a:cs typeface="Times New Roman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372225" y="4086225"/>
            <a:ext cx="2447925" cy="1873250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Программы,</a:t>
            </a:r>
          </a:p>
          <a:p>
            <a:pPr algn="ctr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технологии и пособия по  образовательным областям 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9875" y="6092825"/>
            <a:ext cx="2447925" cy="457200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Кабинеты специалистов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024188" y="2352675"/>
            <a:ext cx="2735262" cy="284163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ru-RU" sz="16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Физкультурный уголок</a:t>
            </a:r>
            <a:endParaRPr lang="ru-RU" sz="1400">
              <a:solidFill>
                <a:schemeClr val="tx1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048000" y="5091113"/>
            <a:ext cx="2724150" cy="520700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Уголок экспериментирования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372225" y="3071813"/>
            <a:ext cx="2447925" cy="860425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Методическое обеспечение общего раздела программы</a:t>
            </a:r>
            <a:endParaRPr lang="ru-RU">
              <a:solidFill>
                <a:srgbClr val="FFFFFF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69875" y="5167313"/>
            <a:ext cx="2447925" cy="792162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Кабинет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6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безопасности дорожного движения </a:t>
            </a:r>
            <a:endParaRPr lang="ru-RU" sz="1400" dirty="0">
              <a:solidFill>
                <a:schemeClr val="tx1"/>
              </a:solidFill>
              <a:ea typeface="Calibri"/>
              <a:cs typeface="Times New Roman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47649" y="4086225"/>
            <a:ext cx="2447925" cy="541338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Музыкально-физкультурный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залы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024188" y="2703513"/>
            <a:ext cx="2735262" cy="284162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ru-RU" sz="16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Уголок природы</a:t>
            </a:r>
            <a:endParaRPr lang="ru-RU" sz="1400">
              <a:solidFill>
                <a:schemeClr val="tx1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024188" y="3071813"/>
            <a:ext cx="2735262" cy="284162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</a:pPr>
            <a:r>
              <a:rPr lang="ru-RU" sz="16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Уголок развивающих  игр</a:t>
            </a:r>
            <a:endParaRPr lang="ru-RU" sz="1400">
              <a:solidFill>
                <a:schemeClr val="tx1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024188" y="3433763"/>
            <a:ext cx="2736850" cy="284162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ru-RU" sz="16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Игровая зона</a:t>
            </a:r>
            <a:endParaRPr lang="ru-RU" sz="1400">
              <a:solidFill>
                <a:schemeClr val="tx1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024188" y="3790950"/>
            <a:ext cx="2735262" cy="284163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Уголок безопасности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3035300" y="4222750"/>
            <a:ext cx="2736850" cy="465138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Уголок  «Туган җирем Татарстан»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035300" y="4759325"/>
            <a:ext cx="2736850" cy="284163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ru-RU" sz="16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Книжный уголок</a:t>
            </a:r>
            <a:endParaRPr lang="ru-RU" sz="1400">
              <a:solidFill>
                <a:schemeClr val="tx1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024188" y="6073775"/>
            <a:ext cx="2736850" cy="495300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Уголок художественного творчества</a:t>
            </a:r>
            <a:endParaRPr lang="ru-RU" sz="1400">
              <a:solidFill>
                <a:schemeClr val="tx1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035300" y="5675313"/>
            <a:ext cx="2736850" cy="284162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ru-RU" sz="16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Театральный уголок</a:t>
            </a:r>
            <a:endParaRPr lang="ru-RU" sz="1400">
              <a:solidFill>
                <a:schemeClr val="tx1"/>
              </a:solidFill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Прямоугольник 1"/>
          <p:cNvSpPr>
            <a:spLocks noChangeArrowheads="1"/>
          </p:cNvSpPr>
          <p:nvPr/>
        </p:nvSpPr>
        <p:spPr bwMode="auto">
          <a:xfrm>
            <a:off x="179388" y="1052513"/>
            <a:ext cx="86407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algn="ctr">
              <a:spcAft>
                <a:spcPts val="1000"/>
              </a:spcAft>
            </a:pPr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Организация режима пребывания детей в образовательном учреждении </a:t>
            </a:r>
            <a:endParaRPr lang="ru-RU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00113" y="1916113"/>
            <a:ext cx="7343775" cy="269304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10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Режим  работы дошкольного учреждения   и  длительность  пребывания  в  нем  детей  определяются  Уставом и требованиями СанПиН 2.4.1.3049 -13  и  является  следующим:</a:t>
            </a:r>
            <a:endParaRPr lang="ru-RU" sz="16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группы  функционируют  в  режиме  5-дневной  рабочей  недели  с  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10,5-часовым  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пребыванием  детей   с 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7.00  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 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17.30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</a:endParaRPr>
          </a:p>
          <a:p>
            <a:pPr algn="just">
              <a:spcAft>
                <a:spcPts val="10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Для качественного обеспечения организации жизнедеятельности детей для каждого возрастного периода в детском саду составлен режим дня с учетом требований СанПиН 2.4.1.3049-13 </a:t>
            </a:r>
          </a:p>
          <a:p>
            <a:pPr algn="just">
              <a:spcAft>
                <a:spcPts val="10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Режим дня  составляется на холодное время года и на  летний период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>
            <a:spLocks noChangeArrowheads="1"/>
          </p:cNvSpPr>
          <p:nvPr/>
        </p:nvSpPr>
        <p:spPr bwMode="auto">
          <a:xfrm>
            <a:off x="3459163" y="1427163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1819275" algn="l"/>
                <a:tab pos="2970213" algn="ctr"/>
              </a:tabLst>
            </a:pPr>
            <a:endParaRPr lang="ru-RU">
              <a:cs typeface="Arial" charset="0"/>
            </a:endParaRPr>
          </a:p>
        </p:txBody>
      </p:sp>
      <p:sp>
        <p:nvSpPr>
          <p:cNvPr id="57346" name="Прямоугольник 3"/>
          <p:cNvSpPr>
            <a:spLocks noChangeArrowheads="1"/>
          </p:cNvSpPr>
          <p:nvPr/>
        </p:nvSpPr>
        <p:spPr bwMode="auto">
          <a:xfrm>
            <a:off x="468313" y="115888"/>
            <a:ext cx="8280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algn="ctr"/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Особенности организации </a:t>
            </a:r>
          </a:p>
          <a:p>
            <a:pPr marL="457200" algn="ctr"/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развивающей предметно-пространственной среды</a:t>
            </a:r>
            <a:endParaRPr lang="ru-RU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850" y="858838"/>
            <a:ext cx="8496300" cy="69326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40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Развивающая предметно-пространственная среда обеспечивает максимальную реализацию образовательного потенциала пространства МБДОУ, группы и участка, материалов, оборудования и инвентаря для развития детей дошкольного возраста в соответствии с особенностями каждого возрастного этапа, охраны и укрепления их здоровья, возможность общения и совместной деятельности детей (в том числе детей разного возраста) и взрослых, двигательной активности детей, а также возможности для уединения.</a:t>
            </a:r>
            <a:endParaRPr lang="ru-RU" sz="16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    Развивающая предметно-пространственная среда должна обеспечивает реализацию различных образовательных программ; учет национально-культурных, климатических условий, в которых осуществляется образовательная деятельность; учет возрастных особенностей детей.</a:t>
            </a:r>
            <a:endParaRPr lang="ru-RU" sz="1600">
              <a:latin typeface="Times New Roman" pitchFamily="18" charset="0"/>
            </a:endParaRPr>
          </a:p>
          <a:p>
            <a:pPr algn="just"/>
            <a:r>
              <a:rPr lang="ru-RU" sz="1600" b="1">
                <a:latin typeface="Times New Roman" pitchFamily="18" charset="0"/>
                <a:cs typeface="Times New Roman" pitchFamily="18" charset="0"/>
              </a:rPr>
              <a:t>Развивающая  предметно-пространственная среда  построена  на  следующих  принципах:</a:t>
            </a:r>
            <a:endParaRPr lang="ru-RU" sz="1600">
              <a:latin typeface="Times New Roman" pitchFamily="18" charset="0"/>
            </a:endParaRPr>
          </a:p>
          <a:p>
            <a:pPr algn="just">
              <a:spcBef>
                <a:spcPts val="500"/>
              </a:spcBef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Насыщенность, трансформируемость, полифункциональность, вариативность, доступность, безопасность.</a:t>
            </a:r>
          </a:p>
          <a:p>
            <a:pPr algn="just"/>
            <a:r>
              <a:rPr lang="ru-RU" sz="1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Насыщенность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среды соответствует возрастным возможностям детей и содержанию Программы, которая  обеспечивает:</a:t>
            </a:r>
          </a:p>
          <a:p>
            <a:pPr algn="just">
              <a:buFontTx/>
              <a:buChar char="-"/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игровую, познавательную, исследовательскую и творческую активность всех воспитанников, экспериментирование с доступными детям материалами (в том числе с песком и водой);</a:t>
            </a:r>
          </a:p>
          <a:p>
            <a:pPr algn="just">
              <a:buFontTx/>
              <a:buChar char="-"/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эмоциональное благополучие детей во взаимодействии с предметно-пространственным окружением;</a:t>
            </a:r>
          </a:p>
          <a:p>
            <a:pPr algn="just">
              <a:buFontTx/>
              <a:buChar char="-"/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возможность самовыражения детей.</a:t>
            </a:r>
            <a:endParaRPr lang="ru-RU" sz="1600">
              <a:solidFill>
                <a:srgbClr val="000000"/>
              </a:solidFill>
              <a:latin typeface="Times New Roman" pitchFamily="18" charset="0"/>
            </a:endParaRPr>
          </a:p>
          <a:p>
            <a:pPr algn="just">
              <a:spcBef>
                <a:spcPts val="500"/>
              </a:spcBef>
            </a:pP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i="1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>
              <a:latin typeface="Times New Roman" pitchFamily="18" charset="0"/>
            </a:endParaRPr>
          </a:p>
          <a:p>
            <a:pPr>
              <a:spcBef>
                <a:spcPts val="500"/>
              </a:spcBef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1463" y="1628775"/>
            <a:ext cx="8496300" cy="50165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algn="just">
              <a:tabLst>
                <a:tab pos="630238" algn="l"/>
              </a:tabLst>
            </a:pPr>
            <a:r>
              <a:rPr lang="ru-RU" sz="1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Трансформируемость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пространства дает возможность изменений предметно-пространственной среды в зависимости от образовательной ситуации, в том числе от меняющихся интересов и возможностей детей;</a:t>
            </a:r>
            <a:endParaRPr lang="ru-RU" sz="160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57200" algn="just">
              <a:buFontTx/>
              <a:buChar char="-"/>
              <a:tabLst>
                <a:tab pos="630238" algn="l"/>
              </a:tabLs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двигательную активность, в том числе развитие крупной и мелкой моторики, участие в подвижных играх и соревнованиях;</a:t>
            </a:r>
          </a:p>
          <a:p>
            <a:pPr marL="457200" algn="just">
              <a:tabLst>
                <a:tab pos="630238" algn="l"/>
              </a:tabLs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Полифункциональность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материалов позволяет разнообразно использовать различные  составляющих предметной среды: детскую мебель, маты, мягкие модули, ширмы, природные материалы, пригодные  в разных видах детской активности (в том числе в качестве предметов-заместителей в детской игре).</a:t>
            </a:r>
            <a:endParaRPr lang="ru-RU" sz="1600">
              <a:solidFill>
                <a:srgbClr val="000000"/>
              </a:solidFill>
              <a:latin typeface="Times New Roman" pitchFamily="18" charset="0"/>
            </a:endParaRPr>
          </a:p>
          <a:p>
            <a:pPr marL="457200" algn="just">
              <a:tabLst>
                <a:tab pos="630238" algn="l"/>
              </a:tabLs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Вариативность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среды позволяет создать различные пространства (для игры, конструирования, уединения и пр.), а также разнообразный материал, игры, игрушки и оборудование, обеспечивают свободный выбор детей.</a:t>
            </a:r>
            <a:endParaRPr lang="ru-RU" sz="1600">
              <a:solidFill>
                <a:srgbClr val="000000"/>
              </a:solidFill>
              <a:latin typeface="Times New Roman" pitchFamily="18" charset="0"/>
            </a:endParaRPr>
          </a:p>
          <a:p>
            <a:pPr marL="457200" algn="just">
              <a:tabLst>
                <a:tab pos="630238" algn="l"/>
              </a:tabLs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Игровой материал периодически сменяется, что стимулирует  игровую, двигательную, познавательную и исследовательскую активность детей.</a:t>
            </a:r>
            <a:endParaRPr lang="ru-RU" sz="1600">
              <a:solidFill>
                <a:srgbClr val="000000"/>
              </a:solidFill>
              <a:latin typeface="Times New Roman" pitchFamily="18" charset="0"/>
            </a:endParaRPr>
          </a:p>
          <a:p>
            <a:pPr marL="457200" algn="just">
              <a:tabLst>
                <a:tab pos="630238" algn="l"/>
              </a:tabLs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Доступность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среды создает условия для свободного доступа детей к играм, игрушкам, материалам, пособиям, обеспечивающим все основные виды детской активности;</a:t>
            </a:r>
            <a:endParaRPr lang="ru-RU" sz="1600">
              <a:solidFill>
                <a:srgbClr val="000000"/>
              </a:solidFill>
              <a:latin typeface="Times New Roman" pitchFamily="18" charset="0"/>
            </a:endParaRPr>
          </a:p>
          <a:p>
            <a:pPr marL="457200" algn="just">
              <a:tabLst>
                <a:tab pos="630238" algn="l"/>
              </a:tabLs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исправность и сохранность материалов и оборудования.</a:t>
            </a:r>
            <a:endParaRPr lang="ru-RU" sz="1600">
              <a:solidFill>
                <a:srgbClr val="000000"/>
              </a:solidFill>
              <a:latin typeface="Times New Roman" pitchFamily="18" charset="0"/>
            </a:endParaRPr>
          </a:p>
          <a:p>
            <a:pPr marL="457200">
              <a:tabLst>
                <a:tab pos="630238" algn="l"/>
              </a:tabLs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Безопасность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предметно-пространственной среды обеспечивает соответствие всех ее элементов требованиям по надежности и безопасности их использования.</a:t>
            </a:r>
            <a:endParaRPr lang="ru-RU" sz="1600">
              <a:solidFill>
                <a:srgbClr val="000000"/>
              </a:solidFill>
              <a:latin typeface="Times New Roman" pitchFamily="18" charset="0"/>
            </a:endParaRPr>
          </a:p>
          <a:p>
            <a:pPr marL="457200" algn="just">
              <a:tabLst>
                <a:tab pos="630238" algn="l"/>
              </a:tabLs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>
              <a:latin typeface="Calibri" pitchFamily="34" charset="0"/>
            </a:endParaRPr>
          </a:p>
        </p:txBody>
      </p:sp>
      <p:sp>
        <p:nvSpPr>
          <p:cNvPr id="58370" name="Прямоугольник 2"/>
          <p:cNvSpPr>
            <a:spLocks noChangeArrowheads="1"/>
          </p:cNvSpPr>
          <p:nvPr/>
        </p:nvSpPr>
        <p:spPr bwMode="auto">
          <a:xfrm>
            <a:off x="395288" y="584200"/>
            <a:ext cx="7848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algn="ctr"/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Особенности организации </a:t>
            </a:r>
          </a:p>
          <a:p>
            <a:pPr marL="457200" algn="ctr"/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развивающей предметно-пространственной среды</a:t>
            </a:r>
            <a:endParaRPr lang="ru-RU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4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795</TotalTime>
  <Words>3910</Words>
  <Application>Microsoft Office PowerPoint</Application>
  <PresentationFormat>Экран (4:3)</PresentationFormat>
  <Paragraphs>457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махмутова</cp:lastModifiedBy>
  <cp:revision>78</cp:revision>
  <dcterms:created xsi:type="dcterms:W3CDTF">2015-01-24T17:24:31Z</dcterms:created>
  <dcterms:modified xsi:type="dcterms:W3CDTF">2019-10-02T14:00:17Z</dcterms:modified>
</cp:coreProperties>
</file>